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3" r:id="rId2"/>
    <p:sldId id="259" r:id="rId3"/>
    <p:sldId id="260" r:id="rId4"/>
    <p:sldId id="261" r:id="rId5"/>
    <p:sldId id="262" r:id="rId6"/>
    <p:sldId id="264" r:id="rId7"/>
    <p:sldId id="266" r:id="rId8"/>
    <p:sldId id="265"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6"/>
          <p:cNvSpPr>
            <a:spLocks noGrp="1" noChangeArrowheads="1"/>
          </p:cNvSpPr>
          <p:nvPr>
            <p:ph type="sldNum" sz="quarter" idx="12"/>
          </p:nvPr>
        </p:nvSpPr>
        <p:spPr>
          <a:ln/>
        </p:spPr>
        <p:txBody>
          <a:bodyPr/>
          <a:lstStyle>
            <a:lvl1pPr>
              <a:defRPr/>
            </a:lvl1pPr>
          </a:lstStyle>
          <a:p>
            <a:pPr>
              <a:defRPr/>
            </a:pPr>
            <a:fld id="{A9BFE845-166F-4370-B463-1C2FB630B831}"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76250" y="0"/>
            <a:ext cx="8229600" cy="576421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3C2A63FA-0C25-4AEE-9DCA-E8ADF6DE6C6D}"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A2843EA2-B7A8-40E0-8643-3C845B00A03D}" type="slidenum">
              <a:rPr lang="en-US" altLang="zh-TW"/>
              <a:pPr>
                <a:defRPr/>
              </a:pPr>
              <a:t>‹#›</a:t>
            </a:fld>
            <a:endParaRPr lang="en-US" altLang="zh-TW"/>
          </a:p>
        </p:txBody>
      </p:sp>
    </p:spTree>
    <p:extLst>
      <p:ext uri="{BB962C8B-B14F-4D97-AF65-F5344CB8AC3E}">
        <p14:creationId xmlns:p14="http://schemas.microsoft.com/office/powerpoint/2010/main" val="24184522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mailto:lgg@cs.ntust.edu.tw" TargetMode="Externa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5" cstate="print"/>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6"/>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7.gif"/><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投影片編號版面配置區 3"/>
          <p:cNvSpPr>
            <a:spLocks noGrp="1"/>
          </p:cNvSpPr>
          <p:nvPr>
            <p:ph type="sldNum" sz="quarter" idx="12"/>
          </p:nvPr>
        </p:nvSpPr>
        <p:spPr/>
        <p:txBody>
          <a:bodyPr/>
          <a:lstStyle/>
          <a:p>
            <a:pPr>
              <a:defRPr/>
            </a:pPr>
            <a:fld id="{71E86F13-22A9-44EE-A7E7-CC50D5E6B33F}" type="slidenum">
              <a:rPr lang="en-US" altLang="zh-TW"/>
              <a:pPr>
                <a:defRPr/>
              </a:pPr>
              <a:t>1</a:t>
            </a:fld>
            <a:endParaRPr lang="en-US" altLang="zh-TW"/>
          </a:p>
        </p:txBody>
      </p:sp>
      <p:grpSp>
        <p:nvGrpSpPr>
          <p:cNvPr id="2" name="Group 2"/>
          <p:cNvGrpSpPr>
            <a:grpSpLocks/>
          </p:cNvGrpSpPr>
          <p:nvPr/>
        </p:nvGrpSpPr>
        <p:grpSpPr bwMode="auto">
          <a:xfrm>
            <a:off x="1039813" y="2311400"/>
            <a:ext cx="7148512" cy="3754438"/>
            <a:chOff x="655" y="1456"/>
            <a:chExt cx="4503" cy="2365"/>
          </a:xfrm>
        </p:grpSpPr>
        <p:sp>
          <p:nvSpPr>
            <p:cNvPr id="128038" name="Rectangle 3"/>
            <p:cNvSpPr>
              <a:spLocks noChangeArrowheads="1"/>
            </p:cNvSpPr>
            <p:nvPr/>
          </p:nvSpPr>
          <p:spPr bwMode="auto">
            <a:xfrm>
              <a:off x="989" y="1456"/>
              <a:ext cx="92" cy="221"/>
            </a:xfrm>
            <a:prstGeom prst="rect">
              <a:avLst/>
            </a:prstGeom>
            <a:noFill/>
            <a:ln w="9525">
              <a:noFill/>
              <a:miter lim="800000"/>
              <a:headEnd/>
              <a:tailEnd/>
            </a:ln>
          </p:spPr>
          <p:txBody>
            <a:bodyPr wrap="none" lIns="0" tIns="0" rIns="0" bIns="0">
              <a:spAutoFit/>
            </a:bodyPr>
            <a:lstStyle/>
            <a:p>
              <a:pPr algn="l"/>
              <a:r>
                <a:rPr lang="en-US" altLang="zh-TW" sz="2300" b="1">
                  <a:solidFill>
                    <a:schemeClr val="hlink"/>
                  </a:solidFill>
                  <a:latin typeface="Times New Roman" pitchFamily="18" charset="0"/>
                </a:rPr>
                <a:t>1</a:t>
              </a:r>
              <a:endParaRPr lang="en-US" altLang="zh-TW" sz="2400">
                <a:solidFill>
                  <a:schemeClr val="hlink"/>
                </a:solidFill>
                <a:latin typeface="Times New Roman" pitchFamily="18" charset="0"/>
              </a:endParaRPr>
            </a:p>
          </p:txBody>
        </p:sp>
        <p:sp>
          <p:nvSpPr>
            <p:cNvPr id="128039" name="Rectangle 4"/>
            <p:cNvSpPr>
              <a:spLocks noChangeArrowheads="1"/>
            </p:cNvSpPr>
            <p:nvPr/>
          </p:nvSpPr>
          <p:spPr bwMode="auto">
            <a:xfrm>
              <a:off x="1417" y="1456"/>
              <a:ext cx="1625" cy="221"/>
            </a:xfrm>
            <a:prstGeom prst="rect">
              <a:avLst/>
            </a:prstGeom>
            <a:noFill/>
            <a:ln w="9525">
              <a:noFill/>
              <a:miter lim="800000"/>
              <a:headEnd/>
              <a:tailEnd/>
            </a:ln>
          </p:spPr>
          <p:txBody>
            <a:bodyPr wrap="none" lIns="0" tIns="0" rIns="0" bIns="0">
              <a:spAutoFit/>
            </a:bodyPr>
            <a:lstStyle/>
            <a:p>
              <a:pPr algn="l"/>
              <a:r>
                <a:rPr lang="en-US" altLang="zh-TW" sz="2300" b="1" i="1">
                  <a:solidFill>
                    <a:schemeClr val="hlink"/>
                  </a:solidFill>
                  <a:latin typeface="Times New Roman" pitchFamily="18" charset="0"/>
                </a:rPr>
                <a:t>Strategic IS planning</a:t>
              </a:r>
              <a:endParaRPr lang="en-US" altLang="zh-TW" sz="2400" i="1">
                <a:solidFill>
                  <a:schemeClr val="hlink"/>
                </a:solidFill>
                <a:latin typeface="Times New Roman" pitchFamily="18" charset="0"/>
              </a:endParaRPr>
            </a:p>
          </p:txBody>
        </p:sp>
        <p:sp>
          <p:nvSpPr>
            <p:cNvPr id="128040" name="Rectangle 5"/>
            <p:cNvSpPr>
              <a:spLocks noChangeArrowheads="1"/>
            </p:cNvSpPr>
            <p:nvPr/>
          </p:nvSpPr>
          <p:spPr bwMode="auto">
            <a:xfrm>
              <a:off x="989" y="1672"/>
              <a:ext cx="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2</a:t>
              </a:r>
              <a:endParaRPr lang="en-US" altLang="zh-TW" sz="2400">
                <a:latin typeface="Times New Roman" pitchFamily="18" charset="0"/>
              </a:endParaRPr>
            </a:p>
          </p:txBody>
        </p:sp>
        <p:sp>
          <p:nvSpPr>
            <p:cNvPr id="128041" name="Rectangle 6"/>
            <p:cNvSpPr>
              <a:spLocks noChangeArrowheads="1"/>
            </p:cNvSpPr>
            <p:nvPr/>
          </p:nvSpPr>
          <p:spPr bwMode="auto">
            <a:xfrm>
              <a:off x="1417" y="1672"/>
              <a:ext cx="2044"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IS organizational alignment</a:t>
              </a:r>
              <a:endParaRPr lang="en-US" altLang="zh-TW" sz="2400">
                <a:latin typeface="Times New Roman" pitchFamily="18" charset="0"/>
              </a:endParaRPr>
            </a:p>
          </p:txBody>
        </p:sp>
        <p:sp>
          <p:nvSpPr>
            <p:cNvPr id="128042" name="Rectangle 7"/>
            <p:cNvSpPr>
              <a:spLocks noChangeArrowheads="1"/>
            </p:cNvSpPr>
            <p:nvPr/>
          </p:nvSpPr>
          <p:spPr bwMode="auto">
            <a:xfrm>
              <a:off x="989" y="1885"/>
              <a:ext cx="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3</a:t>
              </a:r>
              <a:endParaRPr lang="en-US" altLang="zh-TW" sz="2400">
                <a:latin typeface="Times New Roman" pitchFamily="18" charset="0"/>
              </a:endParaRPr>
            </a:p>
          </p:txBody>
        </p:sp>
        <p:sp>
          <p:nvSpPr>
            <p:cNvPr id="128043" name="Rectangle 8"/>
            <p:cNvSpPr>
              <a:spLocks noChangeArrowheads="1"/>
            </p:cNvSpPr>
            <p:nvPr/>
          </p:nvSpPr>
          <p:spPr bwMode="auto">
            <a:xfrm>
              <a:off x="1417" y="1885"/>
              <a:ext cx="1793"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Information architecture</a:t>
              </a:r>
              <a:endParaRPr lang="en-US" altLang="zh-TW" sz="2400">
                <a:latin typeface="Times New Roman" pitchFamily="18" charset="0"/>
              </a:endParaRPr>
            </a:p>
          </p:txBody>
        </p:sp>
        <p:sp>
          <p:nvSpPr>
            <p:cNvPr id="128044" name="Rectangle 9"/>
            <p:cNvSpPr>
              <a:spLocks noChangeArrowheads="1"/>
            </p:cNvSpPr>
            <p:nvPr/>
          </p:nvSpPr>
          <p:spPr bwMode="auto">
            <a:xfrm>
              <a:off x="989" y="2098"/>
              <a:ext cx="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4</a:t>
              </a:r>
              <a:endParaRPr lang="en-US" altLang="zh-TW" sz="2400">
                <a:latin typeface="Times New Roman" pitchFamily="18" charset="0"/>
              </a:endParaRPr>
            </a:p>
          </p:txBody>
        </p:sp>
        <p:sp>
          <p:nvSpPr>
            <p:cNvPr id="128045" name="Rectangle 10"/>
            <p:cNvSpPr>
              <a:spLocks noChangeArrowheads="1"/>
            </p:cNvSpPr>
            <p:nvPr/>
          </p:nvSpPr>
          <p:spPr bwMode="auto">
            <a:xfrm>
              <a:off x="1417" y="2098"/>
              <a:ext cx="1703"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Competitive advantage</a:t>
              </a:r>
              <a:endParaRPr lang="en-US" altLang="zh-TW" sz="2400">
                <a:latin typeface="Times New Roman" pitchFamily="18" charset="0"/>
              </a:endParaRPr>
            </a:p>
          </p:txBody>
        </p:sp>
        <p:sp>
          <p:nvSpPr>
            <p:cNvPr id="128046" name="Rectangle 11"/>
            <p:cNvSpPr>
              <a:spLocks noChangeArrowheads="1"/>
            </p:cNvSpPr>
            <p:nvPr/>
          </p:nvSpPr>
          <p:spPr bwMode="auto">
            <a:xfrm>
              <a:off x="989" y="2311"/>
              <a:ext cx="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5</a:t>
              </a:r>
              <a:endParaRPr lang="en-US" altLang="zh-TW" sz="2400">
                <a:latin typeface="Times New Roman" pitchFamily="18" charset="0"/>
              </a:endParaRPr>
            </a:p>
          </p:txBody>
        </p:sp>
        <p:sp>
          <p:nvSpPr>
            <p:cNvPr id="128047" name="Rectangle 12"/>
            <p:cNvSpPr>
              <a:spLocks noChangeArrowheads="1"/>
            </p:cNvSpPr>
            <p:nvPr/>
          </p:nvSpPr>
          <p:spPr bwMode="auto">
            <a:xfrm>
              <a:off x="1417" y="2311"/>
              <a:ext cx="1346"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Data as a resource</a:t>
              </a:r>
              <a:endParaRPr lang="en-US" altLang="zh-TW" sz="2400">
                <a:latin typeface="Times New Roman" pitchFamily="18" charset="0"/>
              </a:endParaRPr>
            </a:p>
          </p:txBody>
        </p:sp>
        <p:sp>
          <p:nvSpPr>
            <p:cNvPr id="128048" name="Rectangle 13"/>
            <p:cNvSpPr>
              <a:spLocks noChangeArrowheads="1"/>
            </p:cNvSpPr>
            <p:nvPr/>
          </p:nvSpPr>
          <p:spPr bwMode="auto">
            <a:xfrm>
              <a:off x="989" y="2524"/>
              <a:ext cx="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6</a:t>
              </a:r>
              <a:endParaRPr lang="en-US" altLang="zh-TW" sz="2400">
                <a:latin typeface="Times New Roman" pitchFamily="18" charset="0"/>
              </a:endParaRPr>
            </a:p>
          </p:txBody>
        </p:sp>
        <p:sp>
          <p:nvSpPr>
            <p:cNvPr id="128049" name="Rectangle 14"/>
            <p:cNvSpPr>
              <a:spLocks noChangeArrowheads="1"/>
            </p:cNvSpPr>
            <p:nvPr/>
          </p:nvSpPr>
          <p:spPr bwMode="auto">
            <a:xfrm>
              <a:off x="1417" y="2524"/>
              <a:ext cx="1284"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Human resources</a:t>
              </a:r>
              <a:endParaRPr lang="en-US" altLang="zh-TW" sz="2400">
                <a:latin typeface="Times New Roman" pitchFamily="18" charset="0"/>
              </a:endParaRPr>
            </a:p>
          </p:txBody>
        </p:sp>
        <p:sp>
          <p:nvSpPr>
            <p:cNvPr id="128050" name="Rectangle 15"/>
            <p:cNvSpPr>
              <a:spLocks noChangeArrowheads="1"/>
            </p:cNvSpPr>
            <p:nvPr/>
          </p:nvSpPr>
          <p:spPr bwMode="auto">
            <a:xfrm>
              <a:off x="989" y="2737"/>
              <a:ext cx="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7</a:t>
              </a:r>
              <a:endParaRPr lang="en-US" altLang="zh-TW" sz="2400">
                <a:latin typeface="Times New Roman" pitchFamily="18" charset="0"/>
              </a:endParaRPr>
            </a:p>
          </p:txBody>
        </p:sp>
        <p:sp>
          <p:nvSpPr>
            <p:cNvPr id="128051" name="Rectangle 16"/>
            <p:cNvSpPr>
              <a:spLocks noChangeArrowheads="1"/>
            </p:cNvSpPr>
            <p:nvPr/>
          </p:nvSpPr>
          <p:spPr bwMode="auto">
            <a:xfrm>
              <a:off x="1417" y="2737"/>
              <a:ext cx="14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Security and control</a:t>
              </a:r>
              <a:endParaRPr lang="en-US" altLang="zh-TW" sz="2400">
                <a:latin typeface="Times New Roman" pitchFamily="18" charset="0"/>
              </a:endParaRPr>
            </a:p>
          </p:txBody>
        </p:sp>
        <p:sp>
          <p:nvSpPr>
            <p:cNvPr id="128052" name="Rectangle 17"/>
            <p:cNvSpPr>
              <a:spLocks noChangeArrowheads="1"/>
            </p:cNvSpPr>
            <p:nvPr/>
          </p:nvSpPr>
          <p:spPr bwMode="auto">
            <a:xfrm>
              <a:off x="989" y="2950"/>
              <a:ext cx="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8</a:t>
              </a:r>
              <a:endParaRPr lang="en-US" altLang="zh-TW" sz="2400">
                <a:latin typeface="Times New Roman" pitchFamily="18" charset="0"/>
              </a:endParaRPr>
            </a:p>
          </p:txBody>
        </p:sp>
        <p:sp>
          <p:nvSpPr>
            <p:cNvPr id="128053" name="Rectangle 18"/>
            <p:cNvSpPr>
              <a:spLocks noChangeArrowheads="1"/>
            </p:cNvSpPr>
            <p:nvPr/>
          </p:nvSpPr>
          <p:spPr bwMode="auto">
            <a:xfrm>
              <a:off x="1417" y="2950"/>
              <a:ext cx="1671"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Integrating technology</a:t>
              </a:r>
              <a:endParaRPr lang="en-US" altLang="zh-TW" sz="2400">
                <a:latin typeface="Times New Roman" pitchFamily="18" charset="0"/>
              </a:endParaRPr>
            </a:p>
          </p:txBody>
        </p:sp>
        <p:sp>
          <p:nvSpPr>
            <p:cNvPr id="128054" name="Rectangle 19"/>
            <p:cNvSpPr>
              <a:spLocks noChangeArrowheads="1"/>
            </p:cNvSpPr>
            <p:nvPr/>
          </p:nvSpPr>
          <p:spPr bwMode="auto">
            <a:xfrm>
              <a:off x="989" y="3163"/>
              <a:ext cx="92"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9</a:t>
              </a:r>
              <a:endParaRPr lang="en-US" altLang="zh-TW" sz="2400">
                <a:latin typeface="Times New Roman" pitchFamily="18" charset="0"/>
              </a:endParaRPr>
            </a:p>
          </p:txBody>
        </p:sp>
        <p:sp>
          <p:nvSpPr>
            <p:cNvPr id="128055" name="Rectangle 20"/>
            <p:cNvSpPr>
              <a:spLocks noChangeArrowheads="1"/>
            </p:cNvSpPr>
            <p:nvPr/>
          </p:nvSpPr>
          <p:spPr bwMode="auto">
            <a:xfrm>
              <a:off x="1417" y="3163"/>
              <a:ext cx="1661"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Software development</a:t>
              </a:r>
              <a:endParaRPr lang="en-US" altLang="zh-TW" sz="2400">
                <a:latin typeface="Times New Roman" pitchFamily="18" charset="0"/>
              </a:endParaRPr>
            </a:p>
          </p:txBody>
        </p:sp>
        <p:sp>
          <p:nvSpPr>
            <p:cNvPr id="128056" name="Rectangle 21"/>
            <p:cNvSpPr>
              <a:spLocks noChangeArrowheads="1"/>
            </p:cNvSpPr>
            <p:nvPr/>
          </p:nvSpPr>
          <p:spPr bwMode="auto">
            <a:xfrm>
              <a:off x="947" y="3376"/>
              <a:ext cx="184"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10</a:t>
              </a:r>
              <a:endParaRPr lang="en-US" altLang="zh-TW" sz="2400">
                <a:latin typeface="Times New Roman" pitchFamily="18" charset="0"/>
              </a:endParaRPr>
            </a:p>
          </p:txBody>
        </p:sp>
        <p:sp>
          <p:nvSpPr>
            <p:cNvPr id="128057" name="Rectangle 22"/>
            <p:cNvSpPr>
              <a:spLocks noChangeArrowheads="1"/>
            </p:cNvSpPr>
            <p:nvPr/>
          </p:nvSpPr>
          <p:spPr bwMode="auto">
            <a:xfrm>
              <a:off x="1417" y="3376"/>
              <a:ext cx="1885"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IS’s role and contribution</a:t>
              </a:r>
              <a:endParaRPr lang="en-US" altLang="zh-TW" sz="2400">
                <a:latin typeface="Times New Roman" pitchFamily="18" charset="0"/>
              </a:endParaRPr>
            </a:p>
          </p:txBody>
        </p:sp>
        <p:sp>
          <p:nvSpPr>
            <p:cNvPr id="128058" name="Rectangle 23"/>
            <p:cNvSpPr>
              <a:spLocks noChangeArrowheads="1"/>
            </p:cNvSpPr>
            <p:nvPr/>
          </p:nvSpPr>
          <p:spPr bwMode="auto">
            <a:xfrm>
              <a:off x="655" y="3589"/>
              <a:ext cx="748" cy="19"/>
            </a:xfrm>
            <a:prstGeom prst="rect">
              <a:avLst/>
            </a:prstGeom>
            <a:solidFill>
              <a:srgbClr val="008000"/>
            </a:solidFill>
            <a:ln w="9525">
              <a:noFill/>
              <a:miter lim="800000"/>
              <a:headEnd/>
              <a:tailEnd/>
            </a:ln>
          </p:spPr>
          <p:txBody>
            <a:bodyPr/>
            <a:lstStyle/>
            <a:p>
              <a:endParaRPr lang="zh-TW" altLang="en-US"/>
            </a:p>
          </p:txBody>
        </p:sp>
        <p:sp>
          <p:nvSpPr>
            <p:cNvPr id="128059" name="Line 24"/>
            <p:cNvSpPr>
              <a:spLocks noChangeShapeType="1"/>
            </p:cNvSpPr>
            <p:nvPr/>
          </p:nvSpPr>
          <p:spPr bwMode="auto">
            <a:xfrm>
              <a:off x="655" y="3589"/>
              <a:ext cx="748" cy="1"/>
            </a:xfrm>
            <a:prstGeom prst="line">
              <a:avLst/>
            </a:prstGeom>
            <a:noFill/>
            <a:ln w="0">
              <a:solidFill>
                <a:srgbClr val="008000"/>
              </a:solidFill>
              <a:round/>
              <a:headEnd/>
              <a:tailEnd/>
            </a:ln>
          </p:spPr>
          <p:txBody>
            <a:bodyPr/>
            <a:lstStyle/>
            <a:p>
              <a:endParaRPr lang="zh-TW" altLang="en-US"/>
            </a:p>
          </p:txBody>
        </p:sp>
        <p:sp>
          <p:nvSpPr>
            <p:cNvPr id="128060" name="Rectangle 25"/>
            <p:cNvSpPr>
              <a:spLocks noChangeArrowheads="1"/>
            </p:cNvSpPr>
            <p:nvPr/>
          </p:nvSpPr>
          <p:spPr bwMode="auto">
            <a:xfrm>
              <a:off x="1403" y="3589"/>
              <a:ext cx="17" cy="19"/>
            </a:xfrm>
            <a:prstGeom prst="rect">
              <a:avLst/>
            </a:prstGeom>
            <a:solidFill>
              <a:srgbClr val="008000"/>
            </a:solidFill>
            <a:ln w="9525">
              <a:noFill/>
              <a:miter lim="800000"/>
              <a:headEnd/>
              <a:tailEnd/>
            </a:ln>
          </p:spPr>
          <p:txBody>
            <a:bodyPr/>
            <a:lstStyle/>
            <a:p>
              <a:endParaRPr lang="zh-TW" altLang="en-US"/>
            </a:p>
          </p:txBody>
        </p:sp>
        <p:sp>
          <p:nvSpPr>
            <p:cNvPr id="128061" name="Line 26"/>
            <p:cNvSpPr>
              <a:spLocks noChangeShapeType="1"/>
            </p:cNvSpPr>
            <p:nvPr/>
          </p:nvSpPr>
          <p:spPr bwMode="auto">
            <a:xfrm>
              <a:off x="1403" y="3589"/>
              <a:ext cx="17" cy="1"/>
            </a:xfrm>
            <a:prstGeom prst="line">
              <a:avLst/>
            </a:prstGeom>
            <a:noFill/>
            <a:ln w="0">
              <a:solidFill>
                <a:srgbClr val="008000"/>
              </a:solidFill>
              <a:round/>
              <a:headEnd/>
              <a:tailEnd/>
            </a:ln>
          </p:spPr>
          <p:txBody>
            <a:bodyPr/>
            <a:lstStyle/>
            <a:p>
              <a:endParaRPr lang="zh-TW" altLang="en-US"/>
            </a:p>
          </p:txBody>
        </p:sp>
        <p:sp>
          <p:nvSpPr>
            <p:cNvPr id="128062" name="Line 27"/>
            <p:cNvSpPr>
              <a:spLocks noChangeShapeType="1"/>
            </p:cNvSpPr>
            <p:nvPr/>
          </p:nvSpPr>
          <p:spPr bwMode="auto">
            <a:xfrm>
              <a:off x="1403" y="3589"/>
              <a:ext cx="1" cy="19"/>
            </a:xfrm>
            <a:prstGeom prst="line">
              <a:avLst/>
            </a:prstGeom>
            <a:noFill/>
            <a:ln w="0">
              <a:solidFill>
                <a:srgbClr val="008000"/>
              </a:solidFill>
              <a:round/>
              <a:headEnd/>
              <a:tailEnd/>
            </a:ln>
          </p:spPr>
          <p:txBody>
            <a:bodyPr/>
            <a:lstStyle/>
            <a:p>
              <a:endParaRPr lang="zh-TW" altLang="en-US"/>
            </a:p>
          </p:txBody>
        </p:sp>
        <p:sp>
          <p:nvSpPr>
            <p:cNvPr id="128063" name="Rectangle 28"/>
            <p:cNvSpPr>
              <a:spLocks noChangeArrowheads="1"/>
            </p:cNvSpPr>
            <p:nvPr/>
          </p:nvSpPr>
          <p:spPr bwMode="auto">
            <a:xfrm>
              <a:off x="1420" y="3589"/>
              <a:ext cx="2381" cy="19"/>
            </a:xfrm>
            <a:prstGeom prst="rect">
              <a:avLst/>
            </a:prstGeom>
            <a:solidFill>
              <a:srgbClr val="008000"/>
            </a:solidFill>
            <a:ln w="9525">
              <a:noFill/>
              <a:miter lim="800000"/>
              <a:headEnd/>
              <a:tailEnd/>
            </a:ln>
          </p:spPr>
          <p:txBody>
            <a:bodyPr/>
            <a:lstStyle/>
            <a:p>
              <a:endParaRPr lang="zh-TW" altLang="en-US"/>
            </a:p>
          </p:txBody>
        </p:sp>
        <p:sp>
          <p:nvSpPr>
            <p:cNvPr id="128064" name="Line 29"/>
            <p:cNvSpPr>
              <a:spLocks noChangeShapeType="1"/>
            </p:cNvSpPr>
            <p:nvPr/>
          </p:nvSpPr>
          <p:spPr bwMode="auto">
            <a:xfrm>
              <a:off x="1420" y="3589"/>
              <a:ext cx="2381" cy="1"/>
            </a:xfrm>
            <a:prstGeom prst="line">
              <a:avLst/>
            </a:prstGeom>
            <a:noFill/>
            <a:ln w="0">
              <a:solidFill>
                <a:srgbClr val="008000"/>
              </a:solidFill>
              <a:round/>
              <a:headEnd/>
              <a:tailEnd/>
            </a:ln>
          </p:spPr>
          <p:txBody>
            <a:bodyPr/>
            <a:lstStyle/>
            <a:p>
              <a:endParaRPr lang="zh-TW" altLang="en-US"/>
            </a:p>
          </p:txBody>
        </p:sp>
        <p:sp>
          <p:nvSpPr>
            <p:cNvPr id="128065" name="Rectangle 30"/>
            <p:cNvSpPr>
              <a:spLocks noChangeArrowheads="1"/>
            </p:cNvSpPr>
            <p:nvPr/>
          </p:nvSpPr>
          <p:spPr bwMode="auto">
            <a:xfrm>
              <a:off x="3588" y="3553"/>
              <a:ext cx="17" cy="19"/>
            </a:xfrm>
            <a:prstGeom prst="rect">
              <a:avLst/>
            </a:prstGeom>
            <a:solidFill>
              <a:srgbClr val="008000"/>
            </a:solidFill>
            <a:ln w="9525">
              <a:noFill/>
              <a:miter lim="800000"/>
              <a:headEnd/>
              <a:tailEnd/>
            </a:ln>
          </p:spPr>
          <p:txBody>
            <a:bodyPr/>
            <a:lstStyle/>
            <a:p>
              <a:endParaRPr lang="zh-TW" altLang="en-US"/>
            </a:p>
          </p:txBody>
        </p:sp>
        <p:sp>
          <p:nvSpPr>
            <p:cNvPr id="128066" name="Line 31"/>
            <p:cNvSpPr>
              <a:spLocks noChangeShapeType="1"/>
            </p:cNvSpPr>
            <p:nvPr/>
          </p:nvSpPr>
          <p:spPr bwMode="auto">
            <a:xfrm>
              <a:off x="3588" y="3553"/>
              <a:ext cx="17" cy="1"/>
            </a:xfrm>
            <a:prstGeom prst="line">
              <a:avLst/>
            </a:prstGeom>
            <a:noFill/>
            <a:ln w="0">
              <a:solidFill>
                <a:srgbClr val="008000"/>
              </a:solidFill>
              <a:round/>
              <a:headEnd/>
              <a:tailEnd/>
            </a:ln>
          </p:spPr>
          <p:txBody>
            <a:bodyPr/>
            <a:lstStyle/>
            <a:p>
              <a:endParaRPr lang="zh-TW" altLang="en-US"/>
            </a:p>
          </p:txBody>
        </p:sp>
        <p:sp>
          <p:nvSpPr>
            <p:cNvPr id="128067" name="Line 32"/>
            <p:cNvSpPr>
              <a:spLocks noChangeShapeType="1"/>
            </p:cNvSpPr>
            <p:nvPr/>
          </p:nvSpPr>
          <p:spPr bwMode="auto">
            <a:xfrm>
              <a:off x="3588" y="3553"/>
              <a:ext cx="1" cy="19"/>
            </a:xfrm>
            <a:prstGeom prst="line">
              <a:avLst/>
            </a:prstGeom>
            <a:noFill/>
            <a:ln w="0">
              <a:solidFill>
                <a:srgbClr val="008000"/>
              </a:solidFill>
              <a:round/>
              <a:headEnd/>
              <a:tailEnd/>
            </a:ln>
          </p:spPr>
          <p:txBody>
            <a:bodyPr/>
            <a:lstStyle/>
            <a:p>
              <a:endParaRPr lang="zh-TW" altLang="en-US"/>
            </a:p>
          </p:txBody>
        </p:sp>
        <p:sp>
          <p:nvSpPr>
            <p:cNvPr id="128068" name="Rectangle 33"/>
            <p:cNvSpPr>
              <a:spLocks noChangeArrowheads="1"/>
            </p:cNvSpPr>
            <p:nvPr/>
          </p:nvSpPr>
          <p:spPr bwMode="auto">
            <a:xfrm>
              <a:off x="3818" y="3589"/>
              <a:ext cx="1340" cy="19"/>
            </a:xfrm>
            <a:prstGeom prst="rect">
              <a:avLst/>
            </a:prstGeom>
            <a:solidFill>
              <a:srgbClr val="008000"/>
            </a:solidFill>
            <a:ln w="9525">
              <a:noFill/>
              <a:miter lim="800000"/>
              <a:headEnd/>
              <a:tailEnd/>
            </a:ln>
          </p:spPr>
          <p:txBody>
            <a:bodyPr/>
            <a:lstStyle/>
            <a:p>
              <a:endParaRPr lang="zh-TW" altLang="en-US"/>
            </a:p>
          </p:txBody>
        </p:sp>
        <p:sp>
          <p:nvSpPr>
            <p:cNvPr id="128069" name="Line 34"/>
            <p:cNvSpPr>
              <a:spLocks noChangeShapeType="1"/>
            </p:cNvSpPr>
            <p:nvPr/>
          </p:nvSpPr>
          <p:spPr bwMode="auto">
            <a:xfrm>
              <a:off x="3818" y="3589"/>
              <a:ext cx="1340" cy="1"/>
            </a:xfrm>
            <a:prstGeom prst="line">
              <a:avLst/>
            </a:prstGeom>
            <a:noFill/>
            <a:ln w="0">
              <a:solidFill>
                <a:srgbClr val="008000"/>
              </a:solidFill>
              <a:round/>
              <a:headEnd/>
              <a:tailEnd/>
            </a:ln>
          </p:spPr>
          <p:txBody>
            <a:bodyPr/>
            <a:lstStyle/>
            <a:p>
              <a:endParaRPr lang="zh-TW" altLang="en-US"/>
            </a:p>
          </p:txBody>
        </p:sp>
        <p:sp>
          <p:nvSpPr>
            <p:cNvPr id="128070" name="Rectangle 35"/>
            <p:cNvSpPr>
              <a:spLocks noChangeArrowheads="1"/>
            </p:cNvSpPr>
            <p:nvPr/>
          </p:nvSpPr>
          <p:spPr bwMode="auto">
            <a:xfrm>
              <a:off x="1952" y="3578"/>
              <a:ext cx="61"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a:t>
              </a:r>
              <a:endParaRPr lang="en-US" altLang="zh-TW" sz="2400">
                <a:latin typeface="Times New Roman" pitchFamily="18" charset="0"/>
              </a:endParaRPr>
            </a:p>
          </p:txBody>
        </p:sp>
        <p:sp>
          <p:nvSpPr>
            <p:cNvPr id="128071" name="Rectangle 36"/>
            <p:cNvSpPr>
              <a:spLocks noChangeArrowheads="1"/>
            </p:cNvSpPr>
            <p:nvPr/>
          </p:nvSpPr>
          <p:spPr bwMode="auto">
            <a:xfrm>
              <a:off x="2016" y="3600"/>
              <a:ext cx="736" cy="221"/>
            </a:xfrm>
            <a:prstGeom prst="rect">
              <a:avLst/>
            </a:prstGeom>
            <a:noFill/>
            <a:ln w="9525">
              <a:noFill/>
              <a:miter lim="800000"/>
              <a:headEnd/>
              <a:tailEnd/>
            </a:ln>
          </p:spPr>
          <p:txBody>
            <a:bodyPr wrap="none" lIns="0" tIns="0" rIns="0" bIns="0">
              <a:spAutoFit/>
            </a:bodyPr>
            <a:lstStyle/>
            <a:p>
              <a:pPr algn="l"/>
              <a:r>
                <a:rPr lang="zh-TW" altLang="en-US" sz="2300">
                  <a:latin typeface="標楷體" pitchFamily="65" charset="-120"/>
                  <a:ea typeface="標楷體" pitchFamily="65" charset="-120"/>
                </a:rPr>
                <a:t>資料來源</a:t>
              </a:r>
              <a:endParaRPr lang="zh-TW" altLang="en-US" sz="2400">
                <a:latin typeface="Times New Roman" pitchFamily="18" charset="0"/>
              </a:endParaRPr>
            </a:p>
          </p:txBody>
        </p:sp>
        <p:sp>
          <p:nvSpPr>
            <p:cNvPr id="128072" name="Rectangle 37"/>
            <p:cNvSpPr>
              <a:spLocks noChangeArrowheads="1"/>
            </p:cNvSpPr>
            <p:nvPr/>
          </p:nvSpPr>
          <p:spPr bwMode="auto">
            <a:xfrm>
              <a:off x="2739" y="3578"/>
              <a:ext cx="660"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:Watson </a:t>
              </a:r>
              <a:endParaRPr lang="en-US" altLang="zh-TW" sz="2400">
                <a:latin typeface="Times New Roman" pitchFamily="18" charset="0"/>
              </a:endParaRPr>
            </a:p>
          </p:txBody>
        </p:sp>
        <p:sp>
          <p:nvSpPr>
            <p:cNvPr id="128073" name="Rectangle 38"/>
            <p:cNvSpPr>
              <a:spLocks noChangeArrowheads="1"/>
            </p:cNvSpPr>
            <p:nvPr/>
          </p:nvSpPr>
          <p:spPr bwMode="auto">
            <a:xfrm>
              <a:off x="3379" y="3581"/>
              <a:ext cx="368" cy="221"/>
            </a:xfrm>
            <a:prstGeom prst="rect">
              <a:avLst/>
            </a:prstGeom>
            <a:noFill/>
            <a:ln w="9525">
              <a:noFill/>
              <a:miter lim="800000"/>
              <a:headEnd/>
              <a:tailEnd/>
            </a:ln>
          </p:spPr>
          <p:txBody>
            <a:bodyPr wrap="none" lIns="0" tIns="0" rIns="0" bIns="0">
              <a:spAutoFit/>
            </a:bodyPr>
            <a:lstStyle/>
            <a:p>
              <a:pPr algn="l"/>
              <a:r>
                <a:rPr lang="en-US" altLang="zh-TW" sz="2300" i="1">
                  <a:latin typeface="Times New Roman" pitchFamily="18" charset="0"/>
                </a:rPr>
                <a:t>et al.</a:t>
              </a:r>
              <a:endParaRPr lang="en-US" altLang="zh-TW" sz="2400">
                <a:latin typeface="Times New Roman" pitchFamily="18" charset="0"/>
              </a:endParaRPr>
            </a:p>
          </p:txBody>
        </p:sp>
        <p:sp>
          <p:nvSpPr>
            <p:cNvPr id="128074" name="Rectangle 39"/>
            <p:cNvSpPr>
              <a:spLocks noChangeArrowheads="1"/>
            </p:cNvSpPr>
            <p:nvPr/>
          </p:nvSpPr>
          <p:spPr bwMode="auto">
            <a:xfrm>
              <a:off x="3757" y="3578"/>
              <a:ext cx="521" cy="221"/>
            </a:xfrm>
            <a:prstGeom prst="rect">
              <a:avLst/>
            </a:prstGeom>
            <a:noFill/>
            <a:ln w="9525">
              <a:noFill/>
              <a:miter lim="800000"/>
              <a:headEnd/>
              <a:tailEnd/>
            </a:ln>
          </p:spPr>
          <p:txBody>
            <a:bodyPr wrap="none" lIns="0" tIns="0" rIns="0" bIns="0">
              <a:spAutoFit/>
            </a:bodyPr>
            <a:lstStyle/>
            <a:p>
              <a:pPr algn="l"/>
              <a:r>
                <a:rPr lang="en-US" altLang="zh-TW" sz="2300">
                  <a:latin typeface="Times New Roman" pitchFamily="18" charset="0"/>
                </a:rPr>
                <a:t>, 1997)</a:t>
              </a:r>
              <a:endParaRPr lang="en-US" altLang="zh-TW" sz="2400">
                <a:latin typeface="Times New Roman" pitchFamily="18" charset="0"/>
              </a:endParaRPr>
            </a:p>
          </p:txBody>
        </p:sp>
      </p:grpSp>
      <p:grpSp>
        <p:nvGrpSpPr>
          <p:cNvPr id="3" name="Group 40"/>
          <p:cNvGrpSpPr>
            <a:grpSpLocks/>
          </p:cNvGrpSpPr>
          <p:nvPr/>
        </p:nvGrpSpPr>
        <p:grpSpPr bwMode="auto">
          <a:xfrm>
            <a:off x="457200" y="838200"/>
            <a:ext cx="7731125" cy="1473200"/>
            <a:chOff x="288" y="528"/>
            <a:chExt cx="4870" cy="928"/>
          </a:xfrm>
        </p:grpSpPr>
        <p:sp>
          <p:nvSpPr>
            <p:cNvPr id="128007" name="Rectangle 41"/>
            <p:cNvSpPr>
              <a:spLocks noChangeArrowheads="1"/>
            </p:cNvSpPr>
            <p:nvPr/>
          </p:nvSpPr>
          <p:spPr bwMode="auto">
            <a:xfrm>
              <a:off x="672" y="912"/>
              <a:ext cx="4045" cy="221"/>
            </a:xfrm>
            <a:prstGeom prst="rect">
              <a:avLst/>
            </a:prstGeom>
            <a:noFill/>
            <a:ln w="9525">
              <a:noFill/>
              <a:miter lim="800000"/>
              <a:headEnd/>
              <a:tailEnd/>
            </a:ln>
          </p:spPr>
          <p:txBody>
            <a:bodyPr wrap="none" lIns="0" tIns="0" rIns="0" bIns="0">
              <a:spAutoFit/>
            </a:bodyPr>
            <a:lstStyle/>
            <a:p>
              <a:pPr algn="l"/>
              <a:r>
                <a:rPr lang="en-US" altLang="zh-TW" sz="2300"/>
                <a:t>Table: </a:t>
              </a:r>
              <a:r>
                <a:rPr lang="en-US" altLang="zh-TW" sz="2000"/>
                <a:t>International Issues in </a:t>
              </a:r>
              <a:r>
                <a:rPr lang="en-US" altLang="zh-TW" sz="2000" b="1"/>
                <a:t>IS Management</a:t>
              </a:r>
              <a:r>
                <a:rPr lang="en-US" altLang="zh-TW" sz="2000"/>
                <a:t> Rankings</a:t>
              </a:r>
              <a:endParaRPr lang="en-US" altLang="zh-TW" sz="2400">
                <a:latin typeface="Times New Roman" pitchFamily="18" charset="0"/>
              </a:endParaRPr>
            </a:p>
          </p:txBody>
        </p:sp>
        <p:sp>
          <p:nvSpPr>
            <p:cNvPr id="128008" name="Rectangle 42"/>
            <p:cNvSpPr>
              <a:spLocks noChangeArrowheads="1"/>
            </p:cNvSpPr>
            <p:nvPr/>
          </p:nvSpPr>
          <p:spPr bwMode="auto">
            <a:xfrm>
              <a:off x="655" y="1233"/>
              <a:ext cx="748" cy="213"/>
            </a:xfrm>
            <a:prstGeom prst="rect">
              <a:avLst/>
            </a:prstGeom>
            <a:noFill/>
            <a:ln w="9525">
              <a:noFill/>
              <a:miter lim="800000"/>
              <a:headEnd/>
              <a:tailEnd/>
            </a:ln>
          </p:spPr>
          <p:txBody>
            <a:bodyPr/>
            <a:lstStyle/>
            <a:p>
              <a:endParaRPr lang="zh-TW" altLang="en-US"/>
            </a:p>
          </p:txBody>
        </p:sp>
        <p:sp>
          <p:nvSpPr>
            <p:cNvPr id="128009" name="Rectangle 43"/>
            <p:cNvSpPr>
              <a:spLocks noChangeArrowheads="1"/>
            </p:cNvSpPr>
            <p:nvPr/>
          </p:nvSpPr>
          <p:spPr bwMode="auto">
            <a:xfrm>
              <a:off x="858" y="1233"/>
              <a:ext cx="389" cy="221"/>
            </a:xfrm>
            <a:prstGeom prst="rect">
              <a:avLst/>
            </a:prstGeom>
            <a:noFill/>
            <a:ln w="9525">
              <a:noFill/>
              <a:miter lim="800000"/>
              <a:headEnd/>
              <a:tailEnd/>
            </a:ln>
          </p:spPr>
          <p:txBody>
            <a:bodyPr wrap="none" lIns="0" tIns="0" rIns="0" bIns="0">
              <a:spAutoFit/>
            </a:bodyPr>
            <a:lstStyle/>
            <a:p>
              <a:pPr algn="l"/>
              <a:r>
                <a:rPr lang="en-US" altLang="zh-TW" sz="2300">
                  <a:solidFill>
                    <a:srgbClr val="FFFF00"/>
                  </a:solidFill>
                  <a:latin typeface="Times New Roman" pitchFamily="18" charset="0"/>
                </a:rPr>
                <a:t>Rank</a:t>
              </a:r>
              <a:endParaRPr lang="en-US" altLang="zh-TW" sz="2400">
                <a:solidFill>
                  <a:srgbClr val="FFFF00"/>
                </a:solidFill>
                <a:latin typeface="Times New Roman" pitchFamily="18" charset="0"/>
              </a:endParaRPr>
            </a:p>
          </p:txBody>
        </p:sp>
        <p:sp>
          <p:nvSpPr>
            <p:cNvPr id="128010" name="Rectangle 44"/>
            <p:cNvSpPr>
              <a:spLocks noChangeArrowheads="1"/>
            </p:cNvSpPr>
            <p:nvPr/>
          </p:nvSpPr>
          <p:spPr bwMode="auto">
            <a:xfrm>
              <a:off x="1403" y="1233"/>
              <a:ext cx="2398" cy="213"/>
            </a:xfrm>
            <a:prstGeom prst="rect">
              <a:avLst/>
            </a:prstGeom>
            <a:noFill/>
            <a:ln w="9525">
              <a:noFill/>
              <a:miter lim="800000"/>
              <a:headEnd/>
              <a:tailEnd/>
            </a:ln>
          </p:spPr>
          <p:txBody>
            <a:bodyPr/>
            <a:lstStyle/>
            <a:p>
              <a:endParaRPr lang="zh-TW" altLang="en-US"/>
            </a:p>
          </p:txBody>
        </p:sp>
        <p:sp>
          <p:nvSpPr>
            <p:cNvPr id="128011" name="Rectangle 45"/>
            <p:cNvSpPr>
              <a:spLocks noChangeArrowheads="1"/>
            </p:cNvSpPr>
            <p:nvPr/>
          </p:nvSpPr>
          <p:spPr bwMode="auto">
            <a:xfrm>
              <a:off x="1417" y="1233"/>
              <a:ext cx="1355" cy="221"/>
            </a:xfrm>
            <a:prstGeom prst="rect">
              <a:avLst/>
            </a:prstGeom>
            <a:noFill/>
            <a:ln w="9525">
              <a:noFill/>
              <a:miter lim="800000"/>
              <a:headEnd/>
              <a:tailEnd/>
            </a:ln>
          </p:spPr>
          <p:txBody>
            <a:bodyPr wrap="none" lIns="0" tIns="0" rIns="0" bIns="0">
              <a:spAutoFit/>
            </a:bodyPr>
            <a:lstStyle/>
            <a:p>
              <a:pPr algn="l"/>
              <a:r>
                <a:rPr lang="en-US" altLang="zh-TW" sz="2300">
                  <a:solidFill>
                    <a:srgbClr val="FFFF00"/>
                  </a:solidFill>
                  <a:latin typeface="Times New Roman" pitchFamily="18" charset="0"/>
                </a:rPr>
                <a:t>International issue</a:t>
              </a:r>
              <a:endParaRPr lang="en-US" altLang="zh-TW" sz="2400">
                <a:solidFill>
                  <a:srgbClr val="FFFF00"/>
                </a:solidFill>
                <a:latin typeface="Times New Roman" pitchFamily="18" charset="0"/>
              </a:endParaRPr>
            </a:p>
          </p:txBody>
        </p:sp>
        <p:sp>
          <p:nvSpPr>
            <p:cNvPr id="128012" name="Rectangle 46"/>
            <p:cNvSpPr>
              <a:spLocks noChangeArrowheads="1"/>
            </p:cNvSpPr>
            <p:nvPr/>
          </p:nvSpPr>
          <p:spPr bwMode="auto">
            <a:xfrm>
              <a:off x="3801" y="1233"/>
              <a:ext cx="1357" cy="213"/>
            </a:xfrm>
            <a:prstGeom prst="rect">
              <a:avLst/>
            </a:prstGeom>
            <a:noFill/>
            <a:ln w="9525">
              <a:noFill/>
              <a:miter lim="800000"/>
              <a:headEnd/>
              <a:tailEnd/>
            </a:ln>
          </p:spPr>
          <p:txBody>
            <a:bodyPr/>
            <a:lstStyle/>
            <a:p>
              <a:endParaRPr lang="zh-TW" altLang="en-US"/>
            </a:p>
          </p:txBody>
        </p:sp>
        <p:sp>
          <p:nvSpPr>
            <p:cNvPr id="128013" name="Rectangle 47"/>
            <p:cNvSpPr>
              <a:spLocks noChangeArrowheads="1"/>
            </p:cNvSpPr>
            <p:nvPr/>
          </p:nvSpPr>
          <p:spPr bwMode="auto">
            <a:xfrm>
              <a:off x="655" y="1214"/>
              <a:ext cx="748" cy="19"/>
            </a:xfrm>
            <a:prstGeom prst="rect">
              <a:avLst/>
            </a:prstGeom>
            <a:noFill/>
            <a:ln w="9525">
              <a:noFill/>
              <a:miter lim="800000"/>
              <a:headEnd/>
              <a:tailEnd/>
            </a:ln>
          </p:spPr>
          <p:txBody>
            <a:bodyPr/>
            <a:lstStyle/>
            <a:p>
              <a:endParaRPr lang="zh-TW" altLang="en-US"/>
            </a:p>
          </p:txBody>
        </p:sp>
        <p:sp>
          <p:nvSpPr>
            <p:cNvPr id="128014" name="Line 48"/>
            <p:cNvSpPr>
              <a:spLocks noChangeShapeType="1"/>
            </p:cNvSpPr>
            <p:nvPr/>
          </p:nvSpPr>
          <p:spPr bwMode="auto">
            <a:xfrm>
              <a:off x="655" y="1214"/>
              <a:ext cx="748" cy="1"/>
            </a:xfrm>
            <a:prstGeom prst="line">
              <a:avLst/>
            </a:prstGeom>
            <a:noFill/>
            <a:ln w="0">
              <a:solidFill>
                <a:srgbClr val="008000"/>
              </a:solidFill>
              <a:round/>
              <a:headEnd/>
              <a:tailEnd/>
            </a:ln>
          </p:spPr>
          <p:txBody>
            <a:bodyPr/>
            <a:lstStyle/>
            <a:p>
              <a:endParaRPr lang="zh-TW" altLang="en-US"/>
            </a:p>
          </p:txBody>
        </p:sp>
        <p:sp>
          <p:nvSpPr>
            <p:cNvPr id="128015" name="Rectangle 49"/>
            <p:cNvSpPr>
              <a:spLocks noChangeArrowheads="1"/>
            </p:cNvSpPr>
            <p:nvPr/>
          </p:nvSpPr>
          <p:spPr bwMode="auto">
            <a:xfrm>
              <a:off x="1403" y="1214"/>
              <a:ext cx="17" cy="19"/>
            </a:xfrm>
            <a:prstGeom prst="rect">
              <a:avLst/>
            </a:prstGeom>
            <a:noFill/>
            <a:ln w="9525">
              <a:noFill/>
              <a:miter lim="800000"/>
              <a:headEnd/>
              <a:tailEnd/>
            </a:ln>
          </p:spPr>
          <p:txBody>
            <a:bodyPr/>
            <a:lstStyle/>
            <a:p>
              <a:endParaRPr lang="zh-TW" altLang="en-US"/>
            </a:p>
          </p:txBody>
        </p:sp>
        <p:sp>
          <p:nvSpPr>
            <p:cNvPr id="128016" name="Line 50"/>
            <p:cNvSpPr>
              <a:spLocks noChangeShapeType="1"/>
            </p:cNvSpPr>
            <p:nvPr/>
          </p:nvSpPr>
          <p:spPr bwMode="auto">
            <a:xfrm>
              <a:off x="1403" y="1214"/>
              <a:ext cx="17" cy="1"/>
            </a:xfrm>
            <a:prstGeom prst="line">
              <a:avLst/>
            </a:prstGeom>
            <a:noFill/>
            <a:ln w="0">
              <a:solidFill>
                <a:srgbClr val="008000"/>
              </a:solidFill>
              <a:round/>
              <a:headEnd/>
              <a:tailEnd/>
            </a:ln>
          </p:spPr>
          <p:txBody>
            <a:bodyPr/>
            <a:lstStyle/>
            <a:p>
              <a:endParaRPr lang="zh-TW" altLang="en-US"/>
            </a:p>
          </p:txBody>
        </p:sp>
        <p:sp>
          <p:nvSpPr>
            <p:cNvPr id="128017" name="Line 51"/>
            <p:cNvSpPr>
              <a:spLocks noChangeShapeType="1"/>
            </p:cNvSpPr>
            <p:nvPr/>
          </p:nvSpPr>
          <p:spPr bwMode="auto">
            <a:xfrm>
              <a:off x="1403" y="1214"/>
              <a:ext cx="1" cy="19"/>
            </a:xfrm>
            <a:prstGeom prst="line">
              <a:avLst/>
            </a:prstGeom>
            <a:noFill/>
            <a:ln w="0">
              <a:solidFill>
                <a:srgbClr val="008000"/>
              </a:solidFill>
              <a:round/>
              <a:headEnd/>
              <a:tailEnd/>
            </a:ln>
          </p:spPr>
          <p:txBody>
            <a:bodyPr/>
            <a:lstStyle/>
            <a:p>
              <a:endParaRPr lang="zh-TW" altLang="en-US"/>
            </a:p>
          </p:txBody>
        </p:sp>
        <p:sp>
          <p:nvSpPr>
            <p:cNvPr id="128018" name="Rectangle 52"/>
            <p:cNvSpPr>
              <a:spLocks noChangeArrowheads="1"/>
            </p:cNvSpPr>
            <p:nvPr/>
          </p:nvSpPr>
          <p:spPr bwMode="auto">
            <a:xfrm>
              <a:off x="1420" y="1214"/>
              <a:ext cx="2381" cy="19"/>
            </a:xfrm>
            <a:prstGeom prst="rect">
              <a:avLst/>
            </a:prstGeom>
            <a:noFill/>
            <a:ln w="9525">
              <a:noFill/>
              <a:miter lim="800000"/>
              <a:headEnd/>
              <a:tailEnd/>
            </a:ln>
          </p:spPr>
          <p:txBody>
            <a:bodyPr/>
            <a:lstStyle/>
            <a:p>
              <a:endParaRPr lang="zh-TW" altLang="en-US"/>
            </a:p>
          </p:txBody>
        </p:sp>
        <p:sp>
          <p:nvSpPr>
            <p:cNvPr id="128019" name="Line 53"/>
            <p:cNvSpPr>
              <a:spLocks noChangeShapeType="1"/>
            </p:cNvSpPr>
            <p:nvPr/>
          </p:nvSpPr>
          <p:spPr bwMode="auto">
            <a:xfrm>
              <a:off x="1420" y="1214"/>
              <a:ext cx="2381" cy="1"/>
            </a:xfrm>
            <a:prstGeom prst="line">
              <a:avLst/>
            </a:prstGeom>
            <a:noFill/>
            <a:ln w="0">
              <a:solidFill>
                <a:srgbClr val="008000"/>
              </a:solidFill>
              <a:round/>
              <a:headEnd/>
              <a:tailEnd/>
            </a:ln>
          </p:spPr>
          <p:txBody>
            <a:bodyPr/>
            <a:lstStyle/>
            <a:p>
              <a:endParaRPr lang="zh-TW" altLang="en-US"/>
            </a:p>
          </p:txBody>
        </p:sp>
        <p:sp>
          <p:nvSpPr>
            <p:cNvPr id="128020" name="Rectangle 54"/>
            <p:cNvSpPr>
              <a:spLocks noChangeArrowheads="1"/>
            </p:cNvSpPr>
            <p:nvPr/>
          </p:nvSpPr>
          <p:spPr bwMode="auto">
            <a:xfrm>
              <a:off x="3801" y="1214"/>
              <a:ext cx="17" cy="19"/>
            </a:xfrm>
            <a:prstGeom prst="rect">
              <a:avLst/>
            </a:prstGeom>
            <a:noFill/>
            <a:ln w="9525">
              <a:noFill/>
              <a:miter lim="800000"/>
              <a:headEnd/>
              <a:tailEnd/>
            </a:ln>
          </p:spPr>
          <p:txBody>
            <a:bodyPr/>
            <a:lstStyle/>
            <a:p>
              <a:endParaRPr lang="zh-TW" altLang="en-US"/>
            </a:p>
          </p:txBody>
        </p:sp>
        <p:sp>
          <p:nvSpPr>
            <p:cNvPr id="128021" name="Line 55"/>
            <p:cNvSpPr>
              <a:spLocks noChangeShapeType="1"/>
            </p:cNvSpPr>
            <p:nvPr/>
          </p:nvSpPr>
          <p:spPr bwMode="auto">
            <a:xfrm>
              <a:off x="3801" y="1214"/>
              <a:ext cx="17" cy="1"/>
            </a:xfrm>
            <a:prstGeom prst="line">
              <a:avLst/>
            </a:prstGeom>
            <a:noFill/>
            <a:ln w="0">
              <a:solidFill>
                <a:srgbClr val="008000"/>
              </a:solidFill>
              <a:round/>
              <a:headEnd/>
              <a:tailEnd/>
            </a:ln>
          </p:spPr>
          <p:txBody>
            <a:bodyPr/>
            <a:lstStyle/>
            <a:p>
              <a:endParaRPr lang="zh-TW" altLang="en-US"/>
            </a:p>
          </p:txBody>
        </p:sp>
        <p:sp>
          <p:nvSpPr>
            <p:cNvPr id="128022" name="Line 56"/>
            <p:cNvSpPr>
              <a:spLocks noChangeShapeType="1"/>
            </p:cNvSpPr>
            <p:nvPr/>
          </p:nvSpPr>
          <p:spPr bwMode="auto">
            <a:xfrm>
              <a:off x="3801" y="1214"/>
              <a:ext cx="1" cy="19"/>
            </a:xfrm>
            <a:prstGeom prst="line">
              <a:avLst/>
            </a:prstGeom>
            <a:noFill/>
            <a:ln w="0">
              <a:solidFill>
                <a:srgbClr val="008000"/>
              </a:solidFill>
              <a:round/>
              <a:headEnd/>
              <a:tailEnd/>
            </a:ln>
          </p:spPr>
          <p:txBody>
            <a:bodyPr/>
            <a:lstStyle/>
            <a:p>
              <a:endParaRPr lang="zh-TW" altLang="en-US"/>
            </a:p>
          </p:txBody>
        </p:sp>
        <p:sp>
          <p:nvSpPr>
            <p:cNvPr id="128023" name="Rectangle 57"/>
            <p:cNvSpPr>
              <a:spLocks noChangeArrowheads="1"/>
            </p:cNvSpPr>
            <p:nvPr/>
          </p:nvSpPr>
          <p:spPr bwMode="auto">
            <a:xfrm>
              <a:off x="3818" y="1214"/>
              <a:ext cx="1340" cy="19"/>
            </a:xfrm>
            <a:prstGeom prst="rect">
              <a:avLst/>
            </a:prstGeom>
            <a:noFill/>
            <a:ln w="9525">
              <a:noFill/>
              <a:miter lim="800000"/>
              <a:headEnd/>
              <a:tailEnd/>
            </a:ln>
          </p:spPr>
          <p:txBody>
            <a:bodyPr/>
            <a:lstStyle/>
            <a:p>
              <a:endParaRPr lang="zh-TW" altLang="en-US"/>
            </a:p>
          </p:txBody>
        </p:sp>
        <p:sp>
          <p:nvSpPr>
            <p:cNvPr id="128024" name="Line 58"/>
            <p:cNvSpPr>
              <a:spLocks noChangeShapeType="1"/>
            </p:cNvSpPr>
            <p:nvPr/>
          </p:nvSpPr>
          <p:spPr bwMode="auto">
            <a:xfrm>
              <a:off x="3818" y="1214"/>
              <a:ext cx="1340" cy="1"/>
            </a:xfrm>
            <a:prstGeom prst="line">
              <a:avLst/>
            </a:prstGeom>
            <a:noFill/>
            <a:ln w="0">
              <a:solidFill>
                <a:srgbClr val="008000"/>
              </a:solidFill>
              <a:round/>
              <a:headEnd/>
              <a:tailEnd/>
            </a:ln>
          </p:spPr>
          <p:txBody>
            <a:bodyPr/>
            <a:lstStyle/>
            <a:p>
              <a:endParaRPr lang="zh-TW" altLang="en-US"/>
            </a:p>
          </p:txBody>
        </p:sp>
        <p:sp>
          <p:nvSpPr>
            <p:cNvPr id="128025" name="Rectangle 59"/>
            <p:cNvSpPr>
              <a:spLocks noChangeArrowheads="1"/>
            </p:cNvSpPr>
            <p:nvPr/>
          </p:nvSpPr>
          <p:spPr bwMode="auto">
            <a:xfrm>
              <a:off x="655" y="1446"/>
              <a:ext cx="748" cy="10"/>
            </a:xfrm>
            <a:prstGeom prst="rect">
              <a:avLst/>
            </a:prstGeom>
            <a:noFill/>
            <a:ln w="9525">
              <a:noFill/>
              <a:miter lim="800000"/>
              <a:headEnd/>
              <a:tailEnd/>
            </a:ln>
          </p:spPr>
          <p:txBody>
            <a:bodyPr/>
            <a:lstStyle/>
            <a:p>
              <a:endParaRPr lang="zh-TW" altLang="en-US"/>
            </a:p>
          </p:txBody>
        </p:sp>
        <p:sp>
          <p:nvSpPr>
            <p:cNvPr id="128026" name="Line 60"/>
            <p:cNvSpPr>
              <a:spLocks noChangeShapeType="1"/>
            </p:cNvSpPr>
            <p:nvPr/>
          </p:nvSpPr>
          <p:spPr bwMode="auto">
            <a:xfrm>
              <a:off x="655" y="1446"/>
              <a:ext cx="748" cy="1"/>
            </a:xfrm>
            <a:prstGeom prst="line">
              <a:avLst/>
            </a:prstGeom>
            <a:noFill/>
            <a:ln w="0">
              <a:solidFill>
                <a:srgbClr val="008000"/>
              </a:solidFill>
              <a:round/>
              <a:headEnd/>
              <a:tailEnd/>
            </a:ln>
          </p:spPr>
          <p:txBody>
            <a:bodyPr/>
            <a:lstStyle/>
            <a:p>
              <a:endParaRPr lang="zh-TW" altLang="en-US"/>
            </a:p>
          </p:txBody>
        </p:sp>
        <p:sp>
          <p:nvSpPr>
            <p:cNvPr id="128027" name="Rectangle 61"/>
            <p:cNvSpPr>
              <a:spLocks noChangeArrowheads="1"/>
            </p:cNvSpPr>
            <p:nvPr/>
          </p:nvSpPr>
          <p:spPr bwMode="auto">
            <a:xfrm>
              <a:off x="1403" y="1446"/>
              <a:ext cx="9" cy="10"/>
            </a:xfrm>
            <a:prstGeom prst="rect">
              <a:avLst/>
            </a:prstGeom>
            <a:noFill/>
            <a:ln w="9525">
              <a:noFill/>
              <a:miter lim="800000"/>
              <a:headEnd/>
              <a:tailEnd/>
            </a:ln>
          </p:spPr>
          <p:txBody>
            <a:bodyPr/>
            <a:lstStyle/>
            <a:p>
              <a:endParaRPr lang="zh-TW" altLang="en-US"/>
            </a:p>
          </p:txBody>
        </p:sp>
        <p:sp>
          <p:nvSpPr>
            <p:cNvPr id="128028" name="Line 62"/>
            <p:cNvSpPr>
              <a:spLocks noChangeShapeType="1"/>
            </p:cNvSpPr>
            <p:nvPr/>
          </p:nvSpPr>
          <p:spPr bwMode="auto">
            <a:xfrm>
              <a:off x="1403" y="1446"/>
              <a:ext cx="9" cy="1"/>
            </a:xfrm>
            <a:prstGeom prst="line">
              <a:avLst/>
            </a:prstGeom>
            <a:noFill/>
            <a:ln w="0">
              <a:solidFill>
                <a:srgbClr val="008000"/>
              </a:solidFill>
              <a:round/>
              <a:headEnd/>
              <a:tailEnd/>
            </a:ln>
          </p:spPr>
          <p:txBody>
            <a:bodyPr/>
            <a:lstStyle/>
            <a:p>
              <a:endParaRPr lang="zh-TW" altLang="en-US"/>
            </a:p>
          </p:txBody>
        </p:sp>
        <p:sp>
          <p:nvSpPr>
            <p:cNvPr id="128029" name="Line 63"/>
            <p:cNvSpPr>
              <a:spLocks noChangeShapeType="1"/>
            </p:cNvSpPr>
            <p:nvPr/>
          </p:nvSpPr>
          <p:spPr bwMode="auto">
            <a:xfrm>
              <a:off x="1403" y="1446"/>
              <a:ext cx="1" cy="10"/>
            </a:xfrm>
            <a:prstGeom prst="line">
              <a:avLst/>
            </a:prstGeom>
            <a:noFill/>
            <a:ln w="0">
              <a:solidFill>
                <a:srgbClr val="008000"/>
              </a:solidFill>
              <a:round/>
              <a:headEnd/>
              <a:tailEnd/>
            </a:ln>
          </p:spPr>
          <p:txBody>
            <a:bodyPr/>
            <a:lstStyle/>
            <a:p>
              <a:endParaRPr lang="zh-TW" altLang="en-US"/>
            </a:p>
          </p:txBody>
        </p:sp>
        <p:sp>
          <p:nvSpPr>
            <p:cNvPr id="128030" name="Rectangle 64"/>
            <p:cNvSpPr>
              <a:spLocks noChangeArrowheads="1"/>
            </p:cNvSpPr>
            <p:nvPr/>
          </p:nvSpPr>
          <p:spPr bwMode="auto">
            <a:xfrm>
              <a:off x="1412" y="1446"/>
              <a:ext cx="2389" cy="10"/>
            </a:xfrm>
            <a:prstGeom prst="rect">
              <a:avLst/>
            </a:prstGeom>
            <a:noFill/>
            <a:ln w="9525">
              <a:noFill/>
              <a:miter lim="800000"/>
              <a:headEnd/>
              <a:tailEnd/>
            </a:ln>
          </p:spPr>
          <p:txBody>
            <a:bodyPr/>
            <a:lstStyle/>
            <a:p>
              <a:endParaRPr lang="zh-TW" altLang="en-US"/>
            </a:p>
          </p:txBody>
        </p:sp>
        <p:sp>
          <p:nvSpPr>
            <p:cNvPr id="128031" name="Line 65"/>
            <p:cNvSpPr>
              <a:spLocks noChangeShapeType="1"/>
            </p:cNvSpPr>
            <p:nvPr/>
          </p:nvSpPr>
          <p:spPr bwMode="auto">
            <a:xfrm>
              <a:off x="1412" y="1446"/>
              <a:ext cx="2389" cy="1"/>
            </a:xfrm>
            <a:prstGeom prst="line">
              <a:avLst/>
            </a:prstGeom>
            <a:noFill/>
            <a:ln w="0">
              <a:solidFill>
                <a:srgbClr val="008000"/>
              </a:solidFill>
              <a:round/>
              <a:headEnd/>
              <a:tailEnd/>
            </a:ln>
          </p:spPr>
          <p:txBody>
            <a:bodyPr/>
            <a:lstStyle/>
            <a:p>
              <a:endParaRPr lang="zh-TW" altLang="en-US"/>
            </a:p>
          </p:txBody>
        </p:sp>
        <p:sp>
          <p:nvSpPr>
            <p:cNvPr id="128032" name="Rectangle 66"/>
            <p:cNvSpPr>
              <a:spLocks noChangeArrowheads="1"/>
            </p:cNvSpPr>
            <p:nvPr/>
          </p:nvSpPr>
          <p:spPr bwMode="auto">
            <a:xfrm>
              <a:off x="3801" y="1062"/>
              <a:ext cx="8" cy="10"/>
            </a:xfrm>
            <a:prstGeom prst="rect">
              <a:avLst/>
            </a:prstGeom>
            <a:solidFill>
              <a:srgbClr val="008000"/>
            </a:solidFill>
            <a:ln w="9525">
              <a:noFill/>
              <a:miter lim="800000"/>
              <a:headEnd/>
              <a:tailEnd/>
            </a:ln>
          </p:spPr>
          <p:txBody>
            <a:bodyPr/>
            <a:lstStyle/>
            <a:p>
              <a:endParaRPr lang="zh-TW" altLang="en-US"/>
            </a:p>
          </p:txBody>
        </p:sp>
        <p:sp>
          <p:nvSpPr>
            <p:cNvPr id="128033" name="Line 67"/>
            <p:cNvSpPr>
              <a:spLocks noChangeShapeType="1"/>
            </p:cNvSpPr>
            <p:nvPr/>
          </p:nvSpPr>
          <p:spPr bwMode="auto">
            <a:xfrm>
              <a:off x="3801" y="1446"/>
              <a:ext cx="8" cy="1"/>
            </a:xfrm>
            <a:prstGeom prst="line">
              <a:avLst/>
            </a:prstGeom>
            <a:noFill/>
            <a:ln w="0">
              <a:solidFill>
                <a:srgbClr val="008000"/>
              </a:solidFill>
              <a:round/>
              <a:headEnd/>
              <a:tailEnd/>
            </a:ln>
          </p:spPr>
          <p:txBody>
            <a:bodyPr/>
            <a:lstStyle/>
            <a:p>
              <a:endParaRPr lang="zh-TW" altLang="en-US"/>
            </a:p>
          </p:txBody>
        </p:sp>
        <p:sp>
          <p:nvSpPr>
            <p:cNvPr id="128034" name="Line 68"/>
            <p:cNvSpPr>
              <a:spLocks noChangeShapeType="1"/>
            </p:cNvSpPr>
            <p:nvPr/>
          </p:nvSpPr>
          <p:spPr bwMode="auto">
            <a:xfrm>
              <a:off x="3801" y="1446"/>
              <a:ext cx="1" cy="10"/>
            </a:xfrm>
            <a:prstGeom prst="line">
              <a:avLst/>
            </a:prstGeom>
            <a:noFill/>
            <a:ln w="0">
              <a:solidFill>
                <a:srgbClr val="008000"/>
              </a:solidFill>
              <a:round/>
              <a:headEnd/>
              <a:tailEnd/>
            </a:ln>
          </p:spPr>
          <p:txBody>
            <a:bodyPr/>
            <a:lstStyle/>
            <a:p>
              <a:endParaRPr lang="zh-TW" altLang="en-US"/>
            </a:p>
          </p:txBody>
        </p:sp>
        <p:sp>
          <p:nvSpPr>
            <p:cNvPr id="128035" name="Rectangle 69"/>
            <p:cNvSpPr>
              <a:spLocks noChangeArrowheads="1"/>
            </p:cNvSpPr>
            <p:nvPr/>
          </p:nvSpPr>
          <p:spPr bwMode="auto">
            <a:xfrm>
              <a:off x="3809" y="1446"/>
              <a:ext cx="1349" cy="10"/>
            </a:xfrm>
            <a:prstGeom prst="rect">
              <a:avLst/>
            </a:prstGeom>
            <a:noFill/>
            <a:ln w="9525">
              <a:noFill/>
              <a:miter lim="800000"/>
              <a:headEnd/>
              <a:tailEnd/>
            </a:ln>
          </p:spPr>
          <p:txBody>
            <a:bodyPr/>
            <a:lstStyle/>
            <a:p>
              <a:endParaRPr lang="zh-TW" altLang="en-US"/>
            </a:p>
          </p:txBody>
        </p:sp>
        <p:sp>
          <p:nvSpPr>
            <p:cNvPr id="128036" name="Line 70"/>
            <p:cNvSpPr>
              <a:spLocks noChangeShapeType="1"/>
            </p:cNvSpPr>
            <p:nvPr/>
          </p:nvSpPr>
          <p:spPr bwMode="auto">
            <a:xfrm>
              <a:off x="3809" y="1446"/>
              <a:ext cx="1349" cy="1"/>
            </a:xfrm>
            <a:prstGeom prst="line">
              <a:avLst/>
            </a:prstGeom>
            <a:noFill/>
            <a:ln w="0">
              <a:solidFill>
                <a:srgbClr val="008000"/>
              </a:solidFill>
              <a:round/>
              <a:headEnd/>
              <a:tailEnd/>
            </a:ln>
          </p:spPr>
          <p:txBody>
            <a:bodyPr/>
            <a:lstStyle/>
            <a:p>
              <a:endParaRPr lang="zh-TW" altLang="en-US"/>
            </a:p>
          </p:txBody>
        </p:sp>
        <p:sp>
          <p:nvSpPr>
            <p:cNvPr id="128037" name="Text Box 71"/>
            <p:cNvSpPr txBox="1">
              <a:spLocks noChangeArrowheads="1"/>
            </p:cNvSpPr>
            <p:nvPr/>
          </p:nvSpPr>
          <p:spPr bwMode="auto">
            <a:xfrm>
              <a:off x="288" y="528"/>
              <a:ext cx="3958" cy="327"/>
            </a:xfrm>
            <a:prstGeom prst="rect">
              <a:avLst/>
            </a:prstGeom>
            <a:noFill/>
            <a:ln w="9525">
              <a:noFill/>
              <a:miter lim="800000"/>
              <a:headEnd/>
              <a:tailEnd/>
            </a:ln>
          </p:spPr>
          <p:txBody>
            <a:bodyPr wrap="none">
              <a:spAutoFit/>
            </a:bodyPr>
            <a:lstStyle/>
            <a:p>
              <a:pPr algn="l"/>
              <a:r>
                <a:rPr lang="en-US" altLang="zh-TW" sz="2800">
                  <a:latin typeface="Times New Roman" pitchFamily="18" charset="0"/>
                  <a:ea typeface="標楷體" pitchFamily="65" charset="-120"/>
                  <a:sym typeface="Monotype Sorts" pitchFamily="2" charset="2"/>
                </a:rPr>
                <a:t> </a:t>
              </a:r>
              <a:r>
                <a:rPr lang="en-US" altLang="zh-TW" sz="2800">
                  <a:latin typeface="Times New Roman" pitchFamily="18" charset="0"/>
                  <a:ea typeface="標楷體" pitchFamily="65" charset="-120"/>
                </a:rPr>
                <a:t>SISP</a:t>
              </a:r>
              <a:r>
                <a:rPr lang="zh-TW" altLang="zh-TW" sz="2800">
                  <a:latin typeface="Times New Roman" pitchFamily="18" charset="0"/>
                  <a:ea typeface="標楷體" pitchFamily="65" charset="-120"/>
                </a:rPr>
                <a:t>是資訊管理研究的重要課題之一</a:t>
              </a:r>
              <a:endParaRPr lang="zh-TW" altLang="en-US" sz="2800">
                <a:latin typeface="Times New Roman" pitchFamily="18" charset="0"/>
                <a:ea typeface="標楷體" pitchFamily="65" charset="-120"/>
              </a:endParaRPr>
            </a:p>
          </p:txBody>
        </p:sp>
      </p:grpSp>
      <p:sp>
        <p:nvSpPr>
          <p:cNvPr id="128005" name="Text Box 72"/>
          <p:cNvSpPr txBox="1">
            <a:spLocks noChangeArrowheads="1"/>
          </p:cNvSpPr>
          <p:nvPr/>
        </p:nvSpPr>
        <p:spPr bwMode="auto">
          <a:xfrm>
            <a:off x="1143000" y="228600"/>
            <a:ext cx="6629400" cy="701675"/>
          </a:xfrm>
          <a:prstGeom prst="rect">
            <a:avLst/>
          </a:prstGeom>
          <a:noFill/>
          <a:ln w="9525">
            <a:noFill/>
            <a:miter lim="800000"/>
            <a:headEnd/>
            <a:tailEnd/>
          </a:ln>
        </p:spPr>
        <p:txBody>
          <a:bodyPr>
            <a:spAutoFit/>
          </a:bodyPr>
          <a:lstStyle/>
          <a:p>
            <a:r>
              <a:rPr lang="zh-TW" altLang="en-US" sz="4000" b="1">
                <a:latin typeface="Times New Roman" pitchFamily="18" charset="0"/>
                <a:ea typeface="標楷體" pitchFamily="65" charset="-120"/>
                <a:sym typeface="Monotype Sorts" pitchFamily="2" charset="2"/>
              </a:rPr>
              <a:t>策略資訊系統規劃重要性</a:t>
            </a:r>
            <a:endParaRPr lang="zh-TW" altLang="en-US" sz="4000" b="1">
              <a:latin typeface="Times New Roman" pitchFamily="18" charset="0"/>
            </a:endParaRPr>
          </a:p>
        </p:txBody>
      </p:sp>
      <p:pic>
        <p:nvPicPr>
          <p:cNvPr id="128006" name="Picture 73" descr="j0283211"/>
          <p:cNvPicPr>
            <a:picLocks noChangeAspect="1" noChangeArrowheads="1" noCrop="1"/>
          </p:cNvPicPr>
          <p:nvPr/>
        </p:nvPicPr>
        <p:blipFill>
          <a:blip r:embed="rId2" cstate="print"/>
          <a:srcRect/>
          <a:stretch>
            <a:fillRect/>
          </a:stretch>
        </p:blipFill>
        <p:spPr bwMode="auto">
          <a:xfrm>
            <a:off x="6732588" y="3911600"/>
            <a:ext cx="1727200" cy="1547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pPr>
              <a:defRPr/>
            </a:pPr>
            <a:fld id="{E7ED09CA-22B9-43F2-ABF9-A0404F15FF7C}" type="slidenum">
              <a:rPr lang="en-US" altLang="zh-TW"/>
              <a:pPr>
                <a:defRPr/>
              </a:pPr>
              <a:t>2</a:t>
            </a:fld>
            <a:endParaRPr lang="en-US" altLang="zh-TW"/>
          </a:p>
        </p:txBody>
      </p:sp>
      <p:sp>
        <p:nvSpPr>
          <p:cNvPr id="123907" name="Text Box 2"/>
          <p:cNvSpPr txBox="1">
            <a:spLocks noChangeArrowheads="1"/>
          </p:cNvSpPr>
          <p:nvPr/>
        </p:nvSpPr>
        <p:spPr bwMode="auto">
          <a:xfrm>
            <a:off x="1066800" y="533400"/>
            <a:ext cx="6629400" cy="701675"/>
          </a:xfrm>
          <a:prstGeom prst="rect">
            <a:avLst/>
          </a:prstGeom>
          <a:noFill/>
          <a:ln w="9525">
            <a:noFill/>
            <a:miter lim="800000"/>
            <a:headEnd/>
            <a:tailEnd/>
          </a:ln>
        </p:spPr>
        <p:txBody>
          <a:bodyPr>
            <a:spAutoFit/>
          </a:bodyPr>
          <a:lstStyle/>
          <a:p>
            <a:r>
              <a:rPr lang="zh-TW" altLang="en-US" sz="4000" b="1">
                <a:latin typeface="Times New Roman" pitchFamily="18" charset="0"/>
                <a:ea typeface="標楷體" pitchFamily="65" charset="-120"/>
                <a:sym typeface="Monotype Sorts" pitchFamily="2" charset="2"/>
              </a:rPr>
              <a:t>策略資訊系統規劃的用語</a:t>
            </a:r>
            <a:endParaRPr lang="zh-TW" altLang="en-US" sz="4000" b="1">
              <a:latin typeface="Times New Roman" pitchFamily="18" charset="0"/>
            </a:endParaRPr>
          </a:p>
        </p:txBody>
      </p:sp>
      <p:sp>
        <p:nvSpPr>
          <p:cNvPr id="1751043" name="Text Box 3"/>
          <p:cNvSpPr txBox="1">
            <a:spLocks noChangeArrowheads="1"/>
          </p:cNvSpPr>
          <p:nvPr/>
        </p:nvSpPr>
        <p:spPr bwMode="auto">
          <a:xfrm>
            <a:off x="228600" y="1066800"/>
            <a:ext cx="8401050" cy="4603750"/>
          </a:xfrm>
          <a:prstGeom prst="rect">
            <a:avLst/>
          </a:prstGeom>
          <a:noFill/>
          <a:ln w="9525">
            <a:noFill/>
            <a:miter lim="800000"/>
            <a:headEnd/>
            <a:tailEnd/>
          </a:ln>
        </p:spPr>
        <p:txBody>
          <a:bodyPr wrap="none">
            <a:spAutoFit/>
          </a:bodyPr>
          <a:lstStyle/>
          <a:p>
            <a:pPr algn="l">
              <a:buFont typeface="Monotype Sorts" pitchFamily="2" charset="2"/>
              <a:buNone/>
            </a:pPr>
            <a:endParaRPr lang="en-US" altLang="zh-TW" sz="2800">
              <a:latin typeface="Times New Roman" pitchFamily="18" charset="0"/>
              <a:ea typeface="標楷體" pitchFamily="65" charset="-120"/>
              <a:sym typeface="Monotype Sorts" pitchFamily="2" charset="2"/>
            </a:endParaRPr>
          </a:p>
          <a:p>
            <a:pPr algn="l">
              <a:buFont typeface="Monotype Sorts" pitchFamily="2" charset="2"/>
              <a:buNone/>
            </a:pPr>
            <a:endParaRPr lang="en-US" altLang="zh-TW" sz="2800">
              <a:latin typeface="Times New Roman" pitchFamily="18" charset="0"/>
              <a:ea typeface="標楷體" pitchFamily="65" charset="-120"/>
              <a:sym typeface="Monotype Sorts" pitchFamily="2" charset="2"/>
            </a:endParaRPr>
          </a:p>
          <a:p>
            <a:pPr algn="l"/>
            <a:r>
              <a:rPr lang="en-US" altLang="zh-TW" sz="2800">
                <a:latin typeface="Times New Roman" pitchFamily="18" charset="0"/>
                <a:ea typeface="標楷體" pitchFamily="65" charset="-120"/>
                <a:sym typeface="Wingdings" pitchFamily="2" charset="2"/>
              </a:rPr>
              <a:t>   </a:t>
            </a:r>
            <a:r>
              <a:rPr lang="zh-TW" altLang="en-US" sz="2800">
                <a:latin typeface="Times New Roman" pitchFamily="18" charset="0"/>
                <a:ea typeface="標楷體" pitchFamily="65" charset="-120"/>
                <a:sym typeface="Wingdings" pitchFamily="2" charset="2"/>
              </a:rPr>
              <a:t>資訊系統規劃</a:t>
            </a:r>
            <a:r>
              <a:rPr lang="en-US" altLang="zh-TW" sz="2400">
                <a:latin typeface="Times New Roman" pitchFamily="18" charset="0"/>
                <a:ea typeface="標楷體" pitchFamily="65" charset="-120"/>
                <a:sym typeface="Wingdings" pitchFamily="2" charset="2"/>
              </a:rPr>
              <a:t>(King, 1988;Galliers, 1987)</a:t>
            </a:r>
            <a:endParaRPr lang="en-US" altLang="zh-TW" sz="2800">
              <a:latin typeface="Times New Roman" pitchFamily="18" charset="0"/>
              <a:ea typeface="標楷體" pitchFamily="65" charset="-120"/>
              <a:sym typeface="Wingdings" pitchFamily="2" charset="2"/>
            </a:endParaRPr>
          </a:p>
          <a:p>
            <a:pPr algn="l"/>
            <a:r>
              <a:rPr lang="en-US" altLang="zh-TW" sz="2800">
                <a:latin typeface="Times New Roman" pitchFamily="18" charset="0"/>
                <a:ea typeface="標楷體" pitchFamily="65" charset="-120"/>
                <a:sym typeface="Wingdings" pitchFamily="2" charset="2"/>
              </a:rPr>
              <a:t>        </a:t>
            </a:r>
            <a:r>
              <a:rPr lang="en-US" altLang="zh-TW" sz="2400">
                <a:latin typeface="Times New Roman" pitchFamily="18" charset="0"/>
                <a:ea typeface="標楷體" pitchFamily="65" charset="-120"/>
                <a:sym typeface="Wingdings" pitchFamily="2" charset="2"/>
              </a:rPr>
              <a:t>(Information Systems Planning, ISP)</a:t>
            </a:r>
            <a:r>
              <a:rPr lang="en-US" altLang="zh-TW" sz="2800">
                <a:latin typeface="Times New Roman" pitchFamily="18" charset="0"/>
                <a:ea typeface="標楷體" pitchFamily="65" charset="-120"/>
                <a:sym typeface="Wingdings" pitchFamily="2" charset="2"/>
              </a:rPr>
              <a:t> </a:t>
            </a:r>
          </a:p>
          <a:p>
            <a:pPr algn="l"/>
            <a:r>
              <a:rPr lang="en-US" altLang="zh-TW" sz="2800">
                <a:latin typeface="Times New Roman" pitchFamily="18" charset="0"/>
                <a:ea typeface="標楷體" pitchFamily="65" charset="-120"/>
                <a:sym typeface="Wingdings" pitchFamily="2" charset="2"/>
              </a:rPr>
              <a:t>   </a:t>
            </a:r>
            <a:r>
              <a:rPr lang="zh-TW" altLang="en-US" sz="2800">
                <a:latin typeface="Times New Roman" pitchFamily="18" charset="0"/>
                <a:ea typeface="標楷體" pitchFamily="65" charset="-120"/>
                <a:sym typeface="Wingdings" pitchFamily="2" charset="2"/>
              </a:rPr>
              <a:t>資訊系統策略規劃</a:t>
            </a:r>
            <a:r>
              <a:rPr lang="en-US" altLang="zh-TW" sz="2400">
                <a:latin typeface="Times New Roman" pitchFamily="18" charset="0"/>
                <a:ea typeface="標楷體" pitchFamily="65" charset="-120"/>
                <a:sym typeface="Wingdings" pitchFamily="2" charset="2"/>
              </a:rPr>
              <a:t>(Fitzgerald, 1993)</a:t>
            </a:r>
          </a:p>
          <a:p>
            <a:pPr algn="l"/>
            <a:r>
              <a:rPr lang="en-US" altLang="zh-TW" sz="2400">
                <a:latin typeface="Times New Roman" pitchFamily="18" charset="0"/>
                <a:ea typeface="標楷體" pitchFamily="65" charset="-120"/>
                <a:sym typeface="Wingdings" pitchFamily="2" charset="2"/>
              </a:rPr>
              <a:t>         (Information Systems Strategic Planning, ISSP)</a:t>
            </a:r>
          </a:p>
          <a:p>
            <a:pPr algn="l"/>
            <a:r>
              <a:rPr lang="en-US" altLang="zh-TW" sz="2800">
                <a:latin typeface="Times New Roman" pitchFamily="18" charset="0"/>
                <a:ea typeface="標楷體" pitchFamily="65" charset="-120"/>
                <a:sym typeface="Wingdings" pitchFamily="2" charset="2"/>
              </a:rPr>
              <a:t>   </a:t>
            </a:r>
            <a:r>
              <a:rPr lang="zh-TW" altLang="en-US" sz="2800">
                <a:latin typeface="Times New Roman" pitchFamily="18" charset="0"/>
                <a:ea typeface="標楷體" pitchFamily="65" charset="-120"/>
                <a:sym typeface="Wingdings" pitchFamily="2" charset="2"/>
              </a:rPr>
              <a:t>資訊系統策略形成</a:t>
            </a:r>
            <a:r>
              <a:rPr lang="en-US" altLang="zh-TW" sz="2400">
                <a:latin typeface="Times New Roman" pitchFamily="18" charset="0"/>
                <a:ea typeface="標楷體" pitchFamily="65" charset="-120"/>
                <a:sym typeface="Wingdings" pitchFamily="2" charset="2"/>
              </a:rPr>
              <a:t>(Reponen, 1993)</a:t>
            </a:r>
          </a:p>
          <a:p>
            <a:pPr algn="l"/>
            <a:r>
              <a:rPr lang="en-US" altLang="zh-TW" sz="2400">
                <a:latin typeface="Times New Roman" pitchFamily="18" charset="0"/>
                <a:ea typeface="標楷體" pitchFamily="65" charset="-120"/>
                <a:sym typeface="Wingdings" pitchFamily="2" charset="2"/>
              </a:rPr>
              <a:t>         (Information Systems Strategy Formulation, ISSF)</a:t>
            </a:r>
            <a:endParaRPr lang="en-US" altLang="zh-TW" sz="2400">
              <a:latin typeface="Times New Roman" pitchFamily="18" charset="0"/>
              <a:ea typeface="標楷體" pitchFamily="65" charset="-120"/>
              <a:sym typeface="Monotype Sorts" pitchFamily="2" charset="2"/>
            </a:endParaRPr>
          </a:p>
          <a:p>
            <a:pPr algn="l"/>
            <a:r>
              <a:rPr lang="en-US" altLang="zh-TW" sz="2800">
                <a:latin typeface="Times New Roman" pitchFamily="18" charset="0"/>
                <a:ea typeface="標楷體" pitchFamily="65" charset="-120"/>
                <a:sym typeface="Wingdings" pitchFamily="2" charset="2"/>
              </a:rPr>
              <a:t>   </a:t>
            </a:r>
            <a:r>
              <a:rPr lang="zh-TW" altLang="en-US" sz="2800" b="1">
                <a:solidFill>
                  <a:srgbClr val="FFFF00"/>
                </a:solidFill>
                <a:latin typeface="Times New Roman" pitchFamily="18" charset="0"/>
                <a:ea typeface="標楷體" pitchFamily="65" charset="-120"/>
                <a:sym typeface="Wingdings" pitchFamily="2" charset="2"/>
              </a:rPr>
              <a:t>策略資訊系統規劃</a:t>
            </a:r>
            <a:r>
              <a:rPr lang="en-US" altLang="zh-TW" sz="2400">
                <a:latin typeface="Times New Roman" pitchFamily="18" charset="0"/>
                <a:ea typeface="標楷體" pitchFamily="65" charset="-120"/>
                <a:sym typeface="Wingdings" pitchFamily="2" charset="2"/>
              </a:rPr>
              <a:t>(Lederer, 1996;Segars &amp; Grover, 1998)</a:t>
            </a:r>
            <a:endParaRPr lang="en-US" altLang="zh-TW" sz="2800">
              <a:latin typeface="Times New Roman" pitchFamily="18" charset="0"/>
              <a:ea typeface="標楷體" pitchFamily="65" charset="-120"/>
              <a:sym typeface="Wingdings" pitchFamily="2" charset="2"/>
            </a:endParaRPr>
          </a:p>
          <a:p>
            <a:pPr algn="l"/>
            <a:r>
              <a:rPr lang="en-US" altLang="zh-TW" sz="2800">
                <a:latin typeface="Times New Roman" pitchFamily="18" charset="0"/>
                <a:ea typeface="標楷體" pitchFamily="65" charset="-120"/>
                <a:sym typeface="Wingdings" pitchFamily="2" charset="2"/>
              </a:rPr>
              <a:t>        </a:t>
            </a:r>
            <a:r>
              <a:rPr lang="en-US" altLang="zh-TW" sz="2400">
                <a:solidFill>
                  <a:srgbClr val="FFFF00"/>
                </a:solidFill>
                <a:latin typeface="Times New Roman" pitchFamily="18" charset="0"/>
                <a:ea typeface="標楷體" pitchFamily="65" charset="-120"/>
                <a:sym typeface="Wingdings" pitchFamily="2" charset="2"/>
              </a:rPr>
              <a:t>(</a:t>
            </a:r>
            <a:r>
              <a:rPr lang="en-US" altLang="en-US" sz="2400">
                <a:solidFill>
                  <a:srgbClr val="FFFF00"/>
                </a:solidFill>
                <a:latin typeface="Times New Roman" pitchFamily="18" charset="0"/>
                <a:ea typeface="標楷體" pitchFamily="65" charset="-120"/>
                <a:sym typeface="Wingdings" pitchFamily="2" charset="2"/>
              </a:rPr>
              <a:t>Strategic </a:t>
            </a:r>
            <a:r>
              <a:rPr lang="en-US" altLang="zh-TW" sz="2400">
                <a:solidFill>
                  <a:srgbClr val="FFFF00"/>
                </a:solidFill>
                <a:latin typeface="Times New Roman" pitchFamily="18" charset="0"/>
                <a:ea typeface="標楷體" pitchFamily="65" charset="-120"/>
                <a:sym typeface="Wingdings" pitchFamily="2" charset="2"/>
              </a:rPr>
              <a:t>Information Systems Planning, SISP) </a:t>
            </a:r>
          </a:p>
          <a:p>
            <a:pPr algn="l"/>
            <a:endParaRPr lang="en-US" altLang="zh-TW" sz="2400" b="1">
              <a:solidFill>
                <a:srgbClr val="FFFF00"/>
              </a:solidFill>
              <a:latin typeface="Times New Roman" pitchFamily="18" charset="0"/>
              <a:ea typeface="標楷體" pitchFamily="65" charset="-120"/>
            </a:endParaRPr>
          </a:p>
        </p:txBody>
      </p:sp>
      <p:pic>
        <p:nvPicPr>
          <p:cNvPr id="123909" name="Picture 4" descr="j0323767"/>
          <p:cNvPicPr>
            <a:picLocks noChangeAspect="1" noChangeArrowheads="1" noCrop="1"/>
          </p:cNvPicPr>
          <p:nvPr/>
        </p:nvPicPr>
        <p:blipFill>
          <a:blip r:embed="rId2" cstate="print"/>
          <a:srcRect/>
          <a:stretch>
            <a:fillRect/>
          </a:stretch>
        </p:blipFill>
        <p:spPr bwMode="auto">
          <a:xfrm>
            <a:off x="250825" y="5430838"/>
            <a:ext cx="1225550" cy="863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510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5104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510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5104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75104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75104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75104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7510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4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pPr>
              <a:defRPr/>
            </a:pPr>
            <a:fld id="{2D5D99A6-F7CD-4C58-BD18-D686EC0887C7}" type="slidenum">
              <a:rPr lang="en-US" altLang="zh-TW"/>
              <a:pPr>
                <a:defRPr/>
              </a:pPr>
              <a:t>3</a:t>
            </a:fld>
            <a:endParaRPr lang="en-US" altLang="zh-TW"/>
          </a:p>
        </p:txBody>
      </p:sp>
      <p:sp>
        <p:nvSpPr>
          <p:cNvPr id="1755138" name="Rectangle 2"/>
          <p:cNvSpPr>
            <a:spLocks noChangeArrowheads="1"/>
          </p:cNvSpPr>
          <p:nvPr/>
        </p:nvSpPr>
        <p:spPr bwMode="auto">
          <a:xfrm>
            <a:off x="609600" y="685800"/>
            <a:ext cx="8274050" cy="5862638"/>
          </a:xfrm>
          <a:prstGeom prst="rect">
            <a:avLst/>
          </a:prstGeom>
          <a:noFill/>
          <a:ln w="9525">
            <a:noFill/>
            <a:miter lim="800000"/>
            <a:headEnd/>
            <a:tailEnd/>
          </a:ln>
        </p:spPr>
        <p:txBody>
          <a:bodyPr wrap="none">
            <a:spAutoFit/>
          </a:bodyPr>
          <a:lstStyle/>
          <a:p>
            <a:pPr algn="l">
              <a:buFont typeface="Wingdings" pitchFamily="2" charset="2"/>
              <a:buNone/>
            </a:pPr>
            <a:r>
              <a:rPr lang="en-US" altLang="zh-TW" sz="2800">
                <a:latin typeface="Times New Roman" pitchFamily="18" charset="0"/>
                <a:ea typeface="標楷體" pitchFamily="65" charset="-120"/>
                <a:sym typeface="Monotype Sorts" pitchFamily="2" charset="2"/>
              </a:rPr>
              <a:t> </a:t>
            </a:r>
            <a:r>
              <a:rPr lang="zh-TW" altLang="zh-TW" sz="2800" b="1">
                <a:latin typeface="Times New Roman" pitchFamily="18" charset="0"/>
                <a:ea typeface="標楷體" pitchFamily="65" charset="-120"/>
                <a:sym typeface="Wingdings" pitchFamily="2" charset="2"/>
              </a:rPr>
              <a:t> </a:t>
            </a:r>
            <a:r>
              <a:rPr lang="en-US" altLang="zh-TW" sz="2800" b="1">
                <a:latin typeface="Times New Roman" pitchFamily="18" charset="0"/>
                <a:ea typeface="標楷體" pitchFamily="65" charset="-120"/>
              </a:rPr>
              <a:t>Lee </a:t>
            </a:r>
            <a:r>
              <a:rPr lang="zh-TW" altLang="zh-TW" sz="2800" b="1">
                <a:latin typeface="Times New Roman" pitchFamily="18" charset="0"/>
                <a:ea typeface="標楷體" pitchFamily="65" charset="-120"/>
              </a:rPr>
              <a:t>和 </a:t>
            </a:r>
            <a:r>
              <a:rPr lang="en-US" altLang="zh-TW" sz="2800" b="1">
                <a:latin typeface="Times New Roman" pitchFamily="18" charset="0"/>
                <a:ea typeface="標楷體" pitchFamily="65" charset="-120"/>
              </a:rPr>
              <a:t>Gough(1993)</a:t>
            </a:r>
            <a:r>
              <a:rPr lang="zh-TW" altLang="zh-TW" sz="2800" b="1">
                <a:latin typeface="Times New Roman" pitchFamily="18" charset="0"/>
                <a:ea typeface="標楷體" pitchFamily="65" charset="-120"/>
              </a:rPr>
              <a:t>的觀點</a:t>
            </a:r>
            <a:endParaRPr lang="zh-TW" altLang="zh-TW" sz="2800">
              <a:latin typeface="Times New Roman" pitchFamily="18" charset="0"/>
              <a:ea typeface="標楷體" pitchFamily="65" charset="-120"/>
            </a:endParaRPr>
          </a:p>
          <a:p>
            <a:pPr algn="l"/>
            <a:r>
              <a:rPr lang="zh-TW" altLang="zh-TW" sz="2800">
                <a:latin typeface="Times New Roman" pitchFamily="18" charset="0"/>
                <a:ea typeface="標楷體" pitchFamily="65" charset="-120"/>
              </a:rPr>
              <a:t>      </a:t>
            </a:r>
            <a:r>
              <a:rPr lang="zh-TW" altLang="zh-TW" sz="2800" b="1">
                <a:solidFill>
                  <a:srgbClr val="FFFF00"/>
                </a:solidFill>
                <a:latin typeface="Times New Roman" pitchFamily="18" charset="0"/>
                <a:ea typeface="標楷體" pitchFamily="65" charset="-120"/>
              </a:rPr>
              <a:t>包含於企業策略規劃中</a:t>
            </a:r>
            <a:r>
              <a:rPr kumimoji="0" lang="zh-TW" altLang="en-US" sz="2800" b="1">
                <a:solidFill>
                  <a:srgbClr val="FFFF00"/>
                </a:solidFill>
                <a:latin typeface="Times New Roman" pitchFamily="18" charset="0"/>
                <a:ea typeface="標楷體" pitchFamily="65" charset="-120"/>
              </a:rPr>
              <a:t>，</a:t>
            </a:r>
            <a:r>
              <a:rPr lang="zh-TW" altLang="en-US" sz="2800" b="1">
                <a:solidFill>
                  <a:srgbClr val="FFFF00"/>
                </a:solidFill>
                <a:latin typeface="Times New Roman" pitchFamily="18" charset="0"/>
                <a:ea typeface="標楷體" pitchFamily="65" charset="-120"/>
              </a:rPr>
              <a:t> 並經由一個調適及持續</a:t>
            </a:r>
          </a:p>
          <a:p>
            <a:pPr algn="l"/>
            <a:r>
              <a:rPr lang="zh-TW" altLang="en-US" sz="2800" b="1">
                <a:solidFill>
                  <a:srgbClr val="FFFF00"/>
                </a:solidFill>
                <a:latin typeface="Times New Roman" pitchFamily="18" charset="0"/>
                <a:ea typeface="標楷體" pitchFamily="65" charset="-120"/>
              </a:rPr>
              <a:t>      進行的程序</a:t>
            </a:r>
            <a:r>
              <a:rPr kumimoji="0" lang="zh-TW" altLang="en-US" sz="2800" b="1">
                <a:solidFill>
                  <a:srgbClr val="FFFF00"/>
                </a:solidFill>
                <a:latin typeface="Times New Roman" pitchFamily="18" charset="0"/>
                <a:ea typeface="標楷體" pitchFamily="65" charset="-120"/>
              </a:rPr>
              <a:t>，</a:t>
            </a:r>
            <a:r>
              <a:rPr lang="zh-TW" altLang="en-US" sz="2800" b="1">
                <a:solidFill>
                  <a:srgbClr val="FFFF00"/>
                </a:solidFill>
                <a:latin typeface="Times New Roman" pitchFamily="18" charset="0"/>
                <a:ea typeface="標楷體" pitchFamily="65" charset="-120"/>
              </a:rPr>
              <a:t>有效整合組織管理與資訊系統</a:t>
            </a:r>
            <a:r>
              <a:rPr kumimoji="0" lang="zh-TW" altLang="en-US" sz="2800" b="1">
                <a:solidFill>
                  <a:srgbClr val="FFFF00"/>
                </a:solidFill>
                <a:latin typeface="Times New Roman" pitchFamily="18" charset="0"/>
                <a:ea typeface="標楷體" pitchFamily="65" charset="-120"/>
              </a:rPr>
              <a:t>，</a:t>
            </a:r>
            <a:r>
              <a:rPr lang="zh-TW" altLang="en-US" sz="2800" b="1">
                <a:solidFill>
                  <a:srgbClr val="FFFF00"/>
                </a:solidFill>
                <a:latin typeface="Times New Roman" pitchFamily="18" charset="0"/>
                <a:ea typeface="標楷體" pitchFamily="65" charset="-120"/>
              </a:rPr>
              <a:t>以</a:t>
            </a:r>
          </a:p>
          <a:p>
            <a:pPr algn="l"/>
            <a:r>
              <a:rPr lang="zh-TW" altLang="en-US" sz="2800" b="1">
                <a:solidFill>
                  <a:srgbClr val="FFFF00"/>
                </a:solidFill>
                <a:latin typeface="Times New Roman" pitchFamily="18" charset="0"/>
                <a:ea typeface="標楷體" pitchFamily="65" charset="-120"/>
              </a:rPr>
              <a:t>      達成企業經營目標</a:t>
            </a:r>
            <a:r>
              <a:rPr kumimoji="0" lang="zh-TW" altLang="en-US" sz="2800" b="1">
                <a:solidFill>
                  <a:srgbClr val="FFFF00"/>
                </a:solidFill>
                <a:latin typeface="Times New Roman" pitchFamily="18" charset="0"/>
                <a:ea typeface="標楷體" pitchFamily="65" charset="-120"/>
              </a:rPr>
              <a:t>。</a:t>
            </a:r>
          </a:p>
          <a:p>
            <a:pPr algn="l">
              <a:buFont typeface="Wingdings" pitchFamily="2" charset="2"/>
              <a:buNone/>
            </a:pPr>
            <a:r>
              <a:rPr lang="zh-TW" altLang="en-US" sz="2800">
                <a:latin typeface="Times New Roman" pitchFamily="18" charset="0"/>
                <a:ea typeface="標楷體" pitchFamily="65" charset="-120"/>
                <a:sym typeface="Monotype Sorts" pitchFamily="2" charset="2"/>
              </a:rPr>
              <a:t> </a:t>
            </a:r>
            <a:r>
              <a:rPr lang="zh-TW" altLang="zh-TW" sz="2800" b="1">
                <a:latin typeface="Times New Roman" pitchFamily="18" charset="0"/>
                <a:ea typeface="標楷體" pitchFamily="65" charset="-120"/>
                <a:sym typeface="Wingdings" pitchFamily="2" charset="2"/>
              </a:rPr>
              <a:t> </a:t>
            </a:r>
            <a:r>
              <a:rPr lang="en-US" altLang="en-US" sz="2800" b="1">
                <a:latin typeface="Times New Roman" pitchFamily="18" charset="0"/>
                <a:ea typeface="標楷體" pitchFamily="65" charset="-120"/>
              </a:rPr>
              <a:t>Reponen(1993)</a:t>
            </a:r>
            <a:r>
              <a:rPr lang="zh-TW" altLang="en-US" sz="2800" b="1">
                <a:latin typeface="Times New Roman" pitchFamily="18" charset="0"/>
                <a:ea typeface="標楷體" pitchFamily="65" charset="-120"/>
              </a:rPr>
              <a:t>的觀點</a:t>
            </a:r>
            <a:endParaRPr lang="zh-TW" altLang="en-US" sz="2800">
              <a:latin typeface="Times New Roman" pitchFamily="18" charset="0"/>
              <a:ea typeface="標楷體" pitchFamily="65" charset="-120"/>
            </a:endParaRPr>
          </a:p>
          <a:p>
            <a:pPr algn="l"/>
            <a:r>
              <a:rPr lang="zh-TW" altLang="en-US" sz="2800">
                <a:latin typeface="Times New Roman" pitchFamily="18" charset="0"/>
                <a:ea typeface="標楷體" pitchFamily="65" charset="-120"/>
              </a:rPr>
              <a:t>       一種互動的學習程序</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主要目的在於建立一個涵</a:t>
            </a:r>
          </a:p>
          <a:p>
            <a:pPr algn="l"/>
            <a:r>
              <a:rPr lang="zh-TW" altLang="en-US" sz="2800">
                <a:latin typeface="Times New Roman" pitchFamily="18" charset="0"/>
                <a:ea typeface="標楷體" pitchFamily="65" charset="-120"/>
              </a:rPr>
              <a:t>       蓋資訊系統設計</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實施與運作之計畫</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此計畫內</a:t>
            </a:r>
          </a:p>
          <a:p>
            <a:pPr algn="l"/>
            <a:r>
              <a:rPr lang="zh-TW" altLang="en-US" sz="2800">
                <a:latin typeface="Times New Roman" pitchFamily="18" charset="0"/>
                <a:ea typeface="標楷體" pitchFamily="65" charset="-120"/>
              </a:rPr>
              <a:t>       容必須有效整合企業流程改造與資訊科技發展策</a:t>
            </a:r>
          </a:p>
          <a:p>
            <a:pPr algn="l"/>
            <a:r>
              <a:rPr lang="zh-TW" altLang="en-US" sz="2800">
                <a:latin typeface="Times New Roman" pitchFamily="18" charset="0"/>
                <a:ea typeface="標楷體" pitchFamily="65" charset="-120"/>
              </a:rPr>
              <a:t>       略</a:t>
            </a:r>
            <a:r>
              <a:rPr kumimoji="0" lang="zh-TW" altLang="en-US" sz="2800">
                <a:latin typeface="Times New Roman" pitchFamily="18" charset="0"/>
                <a:ea typeface="標楷體" pitchFamily="65" charset="-120"/>
              </a:rPr>
              <a:t>。</a:t>
            </a:r>
            <a:endParaRPr lang="zh-TW" altLang="en-US" sz="2800">
              <a:latin typeface="Times New Roman" pitchFamily="18" charset="0"/>
              <a:ea typeface="標楷體" pitchFamily="65" charset="-120"/>
            </a:endParaRPr>
          </a:p>
          <a:p>
            <a:pPr algn="l" eaLnBrk="0" hangingPunct="0">
              <a:lnSpc>
                <a:spcPct val="96000"/>
              </a:lnSpc>
            </a:pPr>
            <a:r>
              <a:rPr lang="zh-TW" altLang="en-US" sz="2800">
                <a:latin typeface="Times New Roman" pitchFamily="18" charset="0"/>
                <a:ea typeface="標楷體" pitchFamily="65" charset="-120"/>
                <a:sym typeface="Monotype Sorts" pitchFamily="2" charset="2"/>
              </a:rPr>
              <a:t></a:t>
            </a:r>
            <a:r>
              <a:rPr kumimoji="0" lang="zh-TW" altLang="zh-TW" sz="2400">
                <a:latin typeface="Times New Roman" pitchFamily="18" charset="0"/>
              </a:rPr>
              <a:t>  </a:t>
            </a:r>
            <a:r>
              <a:rPr kumimoji="0" lang="en-US" altLang="zh-TW" sz="2800" b="1">
                <a:latin typeface="Times New Roman" pitchFamily="18" charset="0"/>
                <a:ea typeface="標楷體" pitchFamily="65" charset="-120"/>
              </a:rPr>
              <a:t>Baker(1995)</a:t>
            </a:r>
            <a:r>
              <a:rPr lang="zh-TW" altLang="en-US" sz="2800" b="1">
                <a:latin typeface="Times New Roman" pitchFamily="18" charset="0"/>
                <a:ea typeface="標楷體" pitchFamily="65" charset="-120"/>
              </a:rPr>
              <a:t>的觀點</a:t>
            </a:r>
          </a:p>
          <a:p>
            <a:pPr algn="l" eaLnBrk="0" hangingPunct="0">
              <a:lnSpc>
                <a:spcPct val="96000"/>
              </a:lnSpc>
            </a:pPr>
            <a:r>
              <a:rPr kumimoji="0" lang="zh-TW" altLang="en-US" sz="2800">
                <a:latin typeface="Times New Roman" pitchFamily="18" charset="0"/>
                <a:ea typeface="標楷體" pitchFamily="65" charset="-120"/>
              </a:rPr>
              <a:t>       包含列出具效率、效能和策略性資訊系統之開發</a:t>
            </a:r>
          </a:p>
          <a:p>
            <a:pPr algn="l" eaLnBrk="0" hangingPunct="0">
              <a:lnSpc>
                <a:spcPct val="96000"/>
              </a:lnSpc>
            </a:pPr>
            <a:r>
              <a:rPr kumimoji="0" lang="zh-TW" altLang="en-US" sz="2800">
                <a:latin typeface="Times New Roman" pitchFamily="18" charset="0"/>
                <a:ea typeface="標楷體" pitchFamily="65" charset="-120"/>
              </a:rPr>
              <a:t>       優先順序且必須包括實施這些資訊系統之變革管</a:t>
            </a:r>
          </a:p>
          <a:p>
            <a:pPr algn="l" eaLnBrk="0" hangingPunct="0">
              <a:lnSpc>
                <a:spcPct val="96000"/>
              </a:lnSpc>
            </a:pPr>
            <a:r>
              <a:rPr kumimoji="0" lang="zh-TW" altLang="en-US" sz="2800">
                <a:latin typeface="Times New Roman" pitchFamily="18" charset="0"/>
                <a:ea typeface="標楷體" pitchFamily="65" charset="-120"/>
              </a:rPr>
              <a:t>       理考量、控制程序與組織結構。</a:t>
            </a:r>
          </a:p>
          <a:p>
            <a:pPr algn="l"/>
            <a:endParaRPr kumimoji="0" lang="en-US" altLang="zh-TW" sz="2800" baseline="30000">
              <a:latin typeface="Times New Roman" pitchFamily="18" charset="0"/>
              <a:ea typeface="標楷體" pitchFamily="65" charset="-120"/>
            </a:endParaRPr>
          </a:p>
        </p:txBody>
      </p:sp>
      <p:sp>
        <p:nvSpPr>
          <p:cNvPr id="124932" name="Text Box 3"/>
          <p:cNvSpPr txBox="1">
            <a:spLocks noChangeArrowheads="1"/>
          </p:cNvSpPr>
          <p:nvPr/>
        </p:nvSpPr>
        <p:spPr bwMode="auto">
          <a:xfrm>
            <a:off x="304800" y="0"/>
            <a:ext cx="6594475" cy="579438"/>
          </a:xfrm>
          <a:prstGeom prst="rect">
            <a:avLst/>
          </a:prstGeom>
          <a:noFill/>
          <a:ln w="9525">
            <a:noFill/>
            <a:miter lim="800000"/>
            <a:headEnd/>
            <a:tailEnd/>
          </a:ln>
        </p:spPr>
        <p:txBody>
          <a:bodyPr wrap="none">
            <a:spAutoFit/>
          </a:bodyPr>
          <a:lstStyle/>
          <a:p>
            <a:pPr algn="l"/>
            <a:r>
              <a:rPr lang="en-US" altLang="zh-TW" sz="3200" b="1">
                <a:latin typeface="Times New Roman" pitchFamily="18" charset="0"/>
                <a:ea typeface="標楷體" pitchFamily="65" charset="-120"/>
                <a:sym typeface="Wingdings" pitchFamily="2" charset="2"/>
              </a:rPr>
              <a:t>  </a:t>
            </a:r>
            <a:r>
              <a:rPr lang="zh-TW" altLang="en-US" sz="3200" b="1">
                <a:latin typeface="Times New Roman" pitchFamily="18" charset="0"/>
                <a:ea typeface="標楷體" pitchFamily="65" charset="-120"/>
                <a:sym typeface="Wingdings" pitchFamily="2" charset="2"/>
              </a:rPr>
              <a:t>策略資訊系統規劃的意義</a:t>
            </a:r>
            <a:r>
              <a:rPr lang="zh-TW" altLang="en-US" sz="3200" b="1">
                <a:latin typeface="Times New Roman" pitchFamily="18" charset="0"/>
                <a:ea typeface="標楷體" pitchFamily="65" charset="-120"/>
                <a:sym typeface="Monotype Sorts" pitchFamily="2" charset="2"/>
              </a:rPr>
              <a:t>與內涵</a:t>
            </a:r>
            <a:endParaRPr lang="zh-TW" altLang="en-US" sz="2400">
              <a:latin typeface="Times New Roman" pitchFamily="18" charset="0"/>
            </a:endParaRPr>
          </a:p>
        </p:txBody>
      </p:sp>
      <p:sp>
        <p:nvSpPr>
          <p:cNvPr id="124933" name="Line 4"/>
          <p:cNvSpPr>
            <a:spLocks noChangeShapeType="1"/>
          </p:cNvSpPr>
          <p:nvPr/>
        </p:nvSpPr>
        <p:spPr bwMode="auto">
          <a:xfrm>
            <a:off x="457200" y="735013"/>
            <a:ext cx="8458200" cy="0"/>
          </a:xfrm>
          <a:prstGeom prst="line">
            <a:avLst/>
          </a:prstGeom>
          <a:noFill/>
          <a:ln w="57150" cmpd="thinThick">
            <a:solidFill>
              <a:schemeClr val="tx1"/>
            </a:solidFill>
            <a:round/>
            <a:headEnd/>
            <a:tailEnd/>
          </a:ln>
        </p:spPr>
        <p:txBody>
          <a:bodyPr wrap="none" anchor="ctr"/>
          <a:lstStyle/>
          <a:p>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551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551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5513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5513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75513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75513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75513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75513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75513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75513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755138">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755138">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75513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5138"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pPr>
              <a:defRPr/>
            </a:pPr>
            <a:fld id="{07A0501B-E03F-43BC-BBE9-9F6CE4E57F43}" type="slidenum">
              <a:rPr lang="en-US" altLang="zh-TW"/>
              <a:pPr>
                <a:defRPr/>
              </a:pPr>
              <a:t>4</a:t>
            </a:fld>
            <a:endParaRPr lang="en-US" altLang="zh-TW"/>
          </a:p>
        </p:txBody>
      </p:sp>
      <p:sp>
        <p:nvSpPr>
          <p:cNvPr id="1754114" name="Text Box 2"/>
          <p:cNvSpPr txBox="1">
            <a:spLocks noChangeArrowheads="1"/>
          </p:cNvSpPr>
          <p:nvPr/>
        </p:nvSpPr>
        <p:spPr bwMode="auto">
          <a:xfrm>
            <a:off x="304800" y="1066800"/>
            <a:ext cx="8629650" cy="4789488"/>
          </a:xfrm>
          <a:prstGeom prst="rect">
            <a:avLst/>
          </a:prstGeom>
          <a:noFill/>
          <a:ln w="9525">
            <a:noFill/>
            <a:miter lim="800000"/>
            <a:headEnd/>
            <a:tailEnd/>
          </a:ln>
        </p:spPr>
        <p:txBody>
          <a:bodyPr wrap="none">
            <a:spAutoFit/>
          </a:bodyPr>
          <a:lstStyle/>
          <a:p>
            <a:pPr algn="l">
              <a:buFont typeface="Wingdings" pitchFamily="2" charset="2"/>
              <a:buNone/>
            </a:pPr>
            <a:r>
              <a:rPr lang="en-US" altLang="zh-TW" sz="2800">
                <a:latin typeface="Times New Roman" pitchFamily="18" charset="0"/>
                <a:ea typeface="標楷體" pitchFamily="65" charset="-120"/>
                <a:sym typeface="Monotype Sorts" pitchFamily="2" charset="2"/>
              </a:rPr>
              <a:t></a:t>
            </a:r>
            <a:r>
              <a:rPr lang="zh-TW" altLang="zh-TW" sz="2800">
                <a:latin typeface="Times New Roman" pitchFamily="18" charset="0"/>
                <a:ea typeface="標楷體" pitchFamily="65" charset="-120"/>
                <a:sym typeface="Wingdings" pitchFamily="2" charset="2"/>
              </a:rPr>
              <a:t>  </a:t>
            </a:r>
            <a:r>
              <a:rPr lang="en-US" altLang="zh-TW" sz="2800" b="1">
                <a:latin typeface="Times New Roman" pitchFamily="18" charset="0"/>
                <a:ea typeface="標楷體" pitchFamily="65" charset="-120"/>
              </a:rPr>
              <a:t>King(1988)</a:t>
            </a:r>
            <a:r>
              <a:rPr lang="zh-TW" altLang="en-US" sz="2800" b="1">
                <a:latin typeface="Times New Roman" pitchFamily="18" charset="0"/>
                <a:ea typeface="標楷體" pitchFamily="65" charset="-120"/>
              </a:rPr>
              <a:t>的觀點</a:t>
            </a:r>
            <a:endParaRPr lang="zh-TW" altLang="en-US" sz="2800">
              <a:latin typeface="Times New Roman" pitchFamily="18" charset="0"/>
              <a:ea typeface="標楷體" pitchFamily="65" charset="-120"/>
            </a:endParaRPr>
          </a:p>
          <a:p>
            <a:pPr algn="l"/>
            <a:r>
              <a:rPr lang="zh-TW" altLang="zh-TW" sz="2800">
                <a:latin typeface="Times New Roman" pitchFamily="18" charset="0"/>
                <a:ea typeface="標楷體" pitchFamily="65" charset="-120"/>
              </a:rPr>
              <a:t>       </a:t>
            </a:r>
            <a:r>
              <a:rPr lang="en-US" altLang="zh-TW" sz="2800">
                <a:latin typeface="Times New Roman" pitchFamily="18" charset="0"/>
                <a:ea typeface="標楷體" pitchFamily="65" charset="-120"/>
              </a:rPr>
              <a:t>SISP</a:t>
            </a:r>
            <a:r>
              <a:rPr lang="zh-TW" altLang="zh-TW" sz="2800">
                <a:latin typeface="Times New Roman" pitchFamily="18" charset="0"/>
                <a:ea typeface="標楷體" pitchFamily="65" charset="-120"/>
              </a:rPr>
              <a:t>是一種輸入-</a:t>
            </a:r>
            <a:r>
              <a:rPr lang="en-US" altLang="zh-TW" sz="2800">
                <a:latin typeface="Times New Roman" pitchFamily="18" charset="0"/>
                <a:ea typeface="標楷體" pitchFamily="65" charset="-120"/>
              </a:rPr>
              <a:t>-</a:t>
            </a:r>
            <a:r>
              <a:rPr lang="zh-TW" altLang="en-US" sz="2800">
                <a:latin typeface="Times New Roman" pitchFamily="18" charset="0"/>
                <a:ea typeface="標楷體" pitchFamily="65" charset="-120"/>
              </a:rPr>
              <a:t>處理</a:t>
            </a:r>
            <a:r>
              <a:rPr lang="en-US" altLang="zh-TW" sz="2800">
                <a:latin typeface="Times New Roman" pitchFamily="18" charset="0"/>
                <a:ea typeface="標楷體" pitchFamily="65" charset="-120"/>
              </a:rPr>
              <a:t>--</a:t>
            </a:r>
            <a:r>
              <a:rPr lang="zh-TW" altLang="en-US" sz="2800">
                <a:latin typeface="Times New Roman" pitchFamily="18" charset="0"/>
                <a:ea typeface="標楷體" pitchFamily="65" charset="-120"/>
              </a:rPr>
              <a:t>輸出之架構</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包含現有企</a:t>
            </a:r>
          </a:p>
          <a:p>
            <a:pPr algn="l"/>
            <a:r>
              <a:rPr lang="zh-TW" altLang="en-US" sz="2800">
                <a:latin typeface="Times New Roman" pitchFamily="18" charset="0"/>
                <a:ea typeface="標楷體" pitchFamily="65" charset="-120"/>
              </a:rPr>
              <a:t>      業計畫</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資訊科技</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組織結構及科技趨勢等輸入項</a:t>
            </a:r>
          </a:p>
          <a:p>
            <a:pPr algn="l"/>
            <a:r>
              <a:rPr lang="zh-TW" altLang="en-US" sz="2800">
                <a:latin typeface="Times New Roman" pitchFamily="18" charset="0"/>
                <a:ea typeface="標楷體" pitchFamily="65" charset="-120"/>
              </a:rPr>
              <a:t>      目</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 經由策略性資訊系統規劃程序</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產生合適企業</a:t>
            </a:r>
          </a:p>
          <a:p>
            <a:pPr algn="l"/>
            <a:r>
              <a:rPr lang="zh-TW" altLang="en-US" sz="2800">
                <a:latin typeface="Times New Roman" pitchFamily="18" charset="0"/>
                <a:ea typeface="標楷體" pitchFamily="65" charset="-120"/>
              </a:rPr>
              <a:t>      組織 之資訊系統計畫</a:t>
            </a:r>
            <a:r>
              <a:rPr kumimoji="0" lang="zh-TW" altLang="en-US" sz="2800">
                <a:latin typeface="Times New Roman" pitchFamily="18" charset="0"/>
                <a:ea typeface="標楷體" pitchFamily="65" charset="-120"/>
              </a:rPr>
              <a:t>。</a:t>
            </a:r>
            <a:endParaRPr lang="zh-TW" altLang="en-US" sz="2800">
              <a:latin typeface="Times New Roman" pitchFamily="18" charset="0"/>
              <a:ea typeface="標楷體" pitchFamily="65" charset="-120"/>
            </a:endParaRPr>
          </a:p>
          <a:p>
            <a:pPr algn="l"/>
            <a:endParaRPr lang="zh-TW" altLang="en-US" sz="2800">
              <a:latin typeface="Times New Roman" pitchFamily="18" charset="0"/>
              <a:ea typeface="標楷體" pitchFamily="65" charset="-120"/>
            </a:endParaRPr>
          </a:p>
          <a:p>
            <a:pPr algn="l">
              <a:buFont typeface="Wingdings" pitchFamily="2" charset="2"/>
              <a:buNone/>
            </a:pPr>
            <a:r>
              <a:rPr lang="zh-TW" altLang="en-US" sz="2800">
                <a:latin typeface="Times New Roman" pitchFamily="18" charset="0"/>
                <a:ea typeface="標楷體" pitchFamily="65" charset="-120"/>
                <a:sym typeface="Monotype Sorts" pitchFamily="2" charset="2"/>
              </a:rPr>
              <a:t> </a:t>
            </a:r>
            <a:r>
              <a:rPr lang="zh-TW" altLang="zh-TW" sz="2800">
                <a:latin typeface="Times New Roman" pitchFamily="18" charset="0"/>
                <a:ea typeface="標楷體" pitchFamily="65" charset="-120"/>
                <a:sym typeface="Wingdings" pitchFamily="2" charset="2"/>
              </a:rPr>
              <a:t> </a:t>
            </a:r>
            <a:r>
              <a:rPr lang="en-US" altLang="zh-TW" sz="2800" b="1">
                <a:latin typeface="Times New Roman" pitchFamily="18" charset="0"/>
                <a:ea typeface="標楷體" pitchFamily="65" charset="-120"/>
              </a:rPr>
              <a:t>Lederer </a:t>
            </a:r>
            <a:r>
              <a:rPr lang="zh-TW" altLang="en-US" sz="2800" b="1">
                <a:latin typeface="Times New Roman" pitchFamily="18" charset="0"/>
                <a:ea typeface="標楷體" pitchFamily="65" charset="-120"/>
              </a:rPr>
              <a:t>和 </a:t>
            </a:r>
            <a:r>
              <a:rPr lang="en-US" altLang="zh-TW" sz="2800" b="1">
                <a:latin typeface="Times New Roman" pitchFamily="18" charset="0"/>
                <a:ea typeface="標楷體" pitchFamily="65" charset="-120"/>
              </a:rPr>
              <a:t>Sethi(1988)</a:t>
            </a:r>
            <a:r>
              <a:rPr lang="zh-TW" altLang="zh-TW" sz="2800" b="1">
                <a:latin typeface="Times New Roman" pitchFamily="18" charset="0"/>
                <a:ea typeface="標楷體" pitchFamily="65" charset="-120"/>
              </a:rPr>
              <a:t>的觀點</a:t>
            </a:r>
            <a:endParaRPr lang="zh-TW" altLang="zh-TW" sz="2800">
              <a:latin typeface="Times New Roman" pitchFamily="18" charset="0"/>
              <a:ea typeface="標楷體" pitchFamily="65" charset="-120"/>
            </a:endParaRPr>
          </a:p>
          <a:p>
            <a:pPr algn="l"/>
            <a:r>
              <a:rPr lang="zh-TW" altLang="en-US" sz="2800">
                <a:latin typeface="Times New Roman" pitchFamily="18" charset="0"/>
                <a:ea typeface="標楷體" pitchFamily="65" charset="-120"/>
              </a:rPr>
              <a:t>     尋找電腦為基礎之應用系統組合程序</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rPr>
              <a:t>這些應用系</a:t>
            </a:r>
          </a:p>
          <a:p>
            <a:pPr algn="l"/>
            <a:r>
              <a:rPr lang="zh-TW" altLang="en-US" sz="2800">
                <a:latin typeface="Times New Roman" pitchFamily="18" charset="0"/>
                <a:ea typeface="標楷體" pitchFamily="65" charset="-120"/>
              </a:rPr>
              <a:t>     統組合將有助於組織執行企業計畫及瞭解其企業目</a:t>
            </a:r>
          </a:p>
          <a:p>
            <a:pPr algn="l"/>
            <a:r>
              <a:rPr lang="zh-TW" altLang="en-US" sz="2800">
                <a:latin typeface="Times New Roman" pitchFamily="18" charset="0"/>
                <a:ea typeface="標楷體" pitchFamily="65" charset="-120"/>
              </a:rPr>
              <a:t>     標</a:t>
            </a:r>
            <a:r>
              <a:rPr kumimoji="0" lang="zh-TW" altLang="en-US" sz="2800">
                <a:latin typeface="Times New Roman" pitchFamily="18" charset="0"/>
                <a:ea typeface="標楷體" pitchFamily="65" charset="-120"/>
              </a:rPr>
              <a:t>。</a:t>
            </a:r>
            <a:endParaRPr lang="zh-TW" altLang="en-US" sz="2800">
              <a:latin typeface="Times New Roman" pitchFamily="18" charset="0"/>
              <a:ea typeface="標楷體" pitchFamily="65" charset="-120"/>
            </a:endParaRPr>
          </a:p>
          <a:p>
            <a:pPr algn="l"/>
            <a:endParaRPr lang="en-US" altLang="zh-TW" sz="2800">
              <a:latin typeface="Times New Roman" pitchFamily="18" charset="0"/>
              <a:ea typeface="標楷體" pitchFamily="65" charset="-120"/>
            </a:endParaRPr>
          </a:p>
        </p:txBody>
      </p:sp>
      <p:sp>
        <p:nvSpPr>
          <p:cNvPr id="125956" name="Text Box 3"/>
          <p:cNvSpPr txBox="1">
            <a:spLocks noChangeArrowheads="1"/>
          </p:cNvSpPr>
          <p:nvPr/>
        </p:nvSpPr>
        <p:spPr bwMode="auto">
          <a:xfrm>
            <a:off x="304800" y="0"/>
            <a:ext cx="6594475" cy="944563"/>
          </a:xfrm>
          <a:prstGeom prst="rect">
            <a:avLst/>
          </a:prstGeom>
          <a:noFill/>
          <a:ln w="9525">
            <a:noFill/>
            <a:miter lim="800000"/>
            <a:headEnd/>
            <a:tailEnd/>
          </a:ln>
        </p:spPr>
        <p:txBody>
          <a:bodyPr wrap="none">
            <a:spAutoFit/>
          </a:bodyPr>
          <a:lstStyle/>
          <a:p>
            <a:pPr algn="l"/>
            <a:r>
              <a:rPr lang="en-US" altLang="zh-TW" sz="3200" b="1">
                <a:latin typeface="Times New Roman" pitchFamily="18" charset="0"/>
                <a:ea typeface="標楷體" pitchFamily="65" charset="-120"/>
                <a:sym typeface="Wingdings" pitchFamily="2" charset="2"/>
              </a:rPr>
              <a:t>  </a:t>
            </a:r>
            <a:r>
              <a:rPr lang="zh-TW" altLang="en-US" sz="3200" b="1">
                <a:latin typeface="Times New Roman" pitchFamily="18" charset="0"/>
                <a:ea typeface="標楷體" pitchFamily="65" charset="-120"/>
                <a:sym typeface="Wingdings" pitchFamily="2" charset="2"/>
              </a:rPr>
              <a:t>策略資訊系統規劃的意義</a:t>
            </a:r>
            <a:r>
              <a:rPr lang="zh-TW" altLang="en-US" sz="3200" b="1">
                <a:latin typeface="Times New Roman" pitchFamily="18" charset="0"/>
                <a:ea typeface="標楷體" pitchFamily="65" charset="-120"/>
                <a:sym typeface="Monotype Sorts" pitchFamily="2" charset="2"/>
              </a:rPr>
              <a:t>與內涵</a:t>
            </a:r>
            <a:endParaRPr lang="zh-TW" altLang="en-US" sz="2400">
              <a:latin typeface="Times New Roman" pitchFamily="18" charset="0"/>
              <a:ea typeface="標楷體" pitchFamily="65" charset="-120"/>
            </a:endParaRPr>
          </a:p>
          <a:p>
            <a:pPr algn="l"/>
            <a:endParaRPr lang="en-US" altLang="zh-TW" sz="2400">
              <a:latin typeface="Times New Roman" pitchFamily="18" charset="0"/>
            </a:endParaRPr>
          </a:p>
        </p:txBody>
      </p:sp>
      <p:sp>
        <p:nvSpPr>
          <p:cNvPr id="125957" name="Line 4"/>
          <p:cNvSpPr>
            <a:spLocks noChangeShapeType="1"/>
          </p:cNvSpPr>
          <p:nvPr/>
        </p:nvSpPr>
        <p:spPr bwMode="auto">
          <a:xfrm>
            <a:off x="457200" y="735013"/>
            <a:ext cx="8458200" cy="0"/>
          </a:xfrm>
          <a:prstGeom prst="line">
            <a:avLst/>
          </a:prstGeom>
          <a:noFill/>
          <a:ln w="57150" cmpd="thinThick">
            <a:solidFill>
              <a:schemeClr val="tx1"/>
            </a:solidFill>
            <a:round/>
            <a:headEnd/>
            <a:tailEnd/>
          </a:ln>
        </p:spPr>
        <p:txBody>
          <a:bodyPr wrap="none" anchor="ctr"/>
          <a:lstStyle/>
          <a:p>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541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541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541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541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7541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75411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75411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75411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7541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4114"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pPr>
              <a:defRPr/>
            </a:pPr>
            <a:fld id="{9881FC53-5A2B-4837-8914-4E0ADD5B775C}" type="slidenum">
              <a:rPr lang="en-US" altLang="zh-TW"/>
              <a:pPr>
                <a:defRPr/>
              </a:pPr>
              <a:t>5</a:t>
            </a:fld>
            <a:endParaRPr lang="en-US" altLang="zh-TW"/>
          </a:p>
        </p:txBody>
      </p:sp>
      <p:sp>
        <p:nvSpPr>
          <p:cNvPr id="1753090" name="Text Box 2"/>
          <p:cNvSpPr txBox="1">
            <a:spLocks noChangeArrowheads="1"/>
          </p:cNvSpPr>
          <p:nvPr/>
        </p:nvSpPr>
        <p:spPr bwMode="auto">
          <a:xfrm>
            <a:off x="0" y="919163"/>
            <a:ext cx="9144000" cy="5451475"/>
          </a:xfrm>
          <a:prstGeom prst="rect">
            <a:avLst/>
          </a:prstGeom>
          <a:noFill/>
          <a:ln w="9525">
            <a:noFill/>
            <a:miter lim="800000"/>
            <a:headEnd/>
            <a:tailEnd/>
          </a:ln>
        </p:spPr>
        <p:txBody>
          <a:bodyPr>
            <a:spAutoFit/>
          </a:bodyPr>
          <a:lstStyle/>
          <a:p>
            <a:pPr algn="l" eaLnBrk="0" hangingPunct="0"/>
            <a:r>
              <a:rPr lang="en-US" altLang="zh-TW" sz="2400">
                <a:latin typeface="Times New Roman" pitchFamily="18" charset="0"/>
                <a:ea typeface="標楷體" pitchFamily="65" charset="-120"/>
                <a:sym typeface="Wingdings" pitchFamily="2" charset="2"/>
              </a:rPr>
              <a:t>      </a:t>
            </a:r>
            <a:r>
              <a:rPr lang="zh-TW" altLang="en-US" sz="2800" b="1">
                <a:solidFill>
                  <a:srgbClr val="FFFF00"/>
                </a:solidFill>
                <a:latin typeface="Times New Roman" pitchFamily="18" charset="0"/>
                <a:ea typeface="標楷體" pitchFamily="65" charset="-120"/>
              </a:rPr>
              <a:t>資訊科技的急劇發展</a:t>
            </a:r>
          </a:p>
          <a:p>
            <a:pPr algn="l"/>
            <a:r>
              <a:rPr lang="zh-TW" altLang="zh-TW" sz="2400">
                <a:latin typeface="Times New Roman" pitchFamily="18" charset="0"/>
                <a:ea typeface="標楷體" pitchFamily="65" charset="-120"/>
              </a:rPr>
              <a:t>          </a:t>
            </a:r>
            <a:r>
              <a:rPr lang="zh-TW" altLang="en-US" sz="2400">
                <a:latin typeface="Times New Roman" pitchFamily="18" charset="0"/>
                <a:ea typeface="標楷體" pitchFamily="65" charset="-120"/>
                <a:sym typeface="Wingdings" pitchFamily="2" charset="2"/>
              </a:rPr>
              <a:t></a:t>
            </a:r>
            <a:r>
              <a:rPr lang="zh-TW" altLang="zh-TW" sz="2400">
                <a:latin typeface="Times New Roman" pitchFamily="18" charset="0"/>
                <a:ea typeface="標楷體" pitchFamily="65" charset="-120"/>
              </a:rPr>
              <a:t> </a:t>
            </a:r>
            <a:r>
              <a:rPr lang="en-US" altLang="zh-TW" sz="2400">
                <a:latin typeface="Times New Roman" pitchFamily="18" charset="0"/>
                <a:ea typeface="標楷體" pitchFamily="65" charset="-120"/>
              </a:rPr>
              <a:t>Internet, Extranet, Intranet, GroupWare,</a:t>
            </a:r>
          </a:p>
          <a:p>
            <a:pPr algn="l"/>
            <a:r>
              <a:rPr lang="en-US" altLang="zh-TW" sz="2400">
                <a:latin typeface="Times New Roman" pitchFamily="18" charset="0"/>
                <a:ea typeface="標楷體" pitchFamily="65" charset="-120"/>
              </a:rPr>
              <a:t>          </a:t>
            </a:r>
            <a:r>
              <a:rPr lang="en-US" altLang="zh-TW" sz="2400">
                <a:latin typeface="Times New Roman" pitchFamily="18" charset="0"/>
                <a:ea typeface="標楷體" pitchFamily="65" charset="-120"/>
                <a:sym typeface="Wingdings" pitchFamily="2" charset="2"/>
              </a:rPr>
              <a:t></a:t>
            </a:r>
            <a:r>
              <a:rPr lang="en-US" altLang="zh-TW" sz="2400">
                <a:latin typeface="Times New Roman" pitchFamily="18" charset="0"/>
                <a:ea typeface="標楷體" pitchFamily="65" charset="-120"/>
              </a:rPr>
              <a:t> </a:t>
            </a:r>
            <a:r>
              <a:rPr lang="zh-TW" altLang="en-US" sz="2400">
                <a:latin typeface="Times New Roman" pitchFamily="18" charset="0"/>
                <a:ea typeface="標楷體" pitchFamily="65" charset="-120"/>
              </a:rPr>
              <a:t>物件導向資料庫</a:t>
            </a:r>
            <a:r>
              <a:rPr lang="en-US" altLang="zh-TW" sz="2400">
                <a:latin typeface="Times New Roman" pitchFamily="18" charset="0"/>
                <a:ea typeface="標楷體" pitchFamily="65" charset="-120"/>
              </a:rPr>
              <a:t>(OODB) </a:t>
            </a:r>
            <a:r>
              <a:rPr kumimoji="0" lang="zh-TW" altLang="en-US" sz="2400">
                <a:latin typeface="Times New Roman" pitchFamily="18" charset="0"/>
                <a:ea typeface="標楷體" pitchFamily="65" charset="-120"/>
              </a:rPr>
              <a:t>、</a:t>
            </a:r>
            <a:r>
              <a:rPr lang="zh-TW" altLang="en-US" sz="2400">
                <a:latin typeface="Times New Roman" pitchFamily="18" charset="0"/>
                <a:ea typeface="標楷體" pitchFamily="65" charset="-120"/>
              </a:rPr>
              <a:t>高速網路</a:t>
            </a:r>
            <a:r>
              <a:rPr lang="en-US" altLang="zh-TW" sz="2400">
                <a:latin typeface="Times New Roman" pitchFamily="18" charset="0"/>
                <a:ea typeface="標楷體" pitchFamily="65" charset="-120"/>
              </a:rPr>
              <a:t>(Gigabit  Networking)</a:t>
            </a:r>
          </a:p>
          <a:p>
            <a:pPr algn="l"/>
            <a:r>
              <a:rPr lang="en-US" altLang="zh-TW" sz="2400">
                <a:latin typeface="Times New Roman" pitchFamily="18" charset="0"/>
                <a:ea typeface="標楷體" pitchFamily="65" charset="-120"/>
              </a:rPr>
              <a:t>          </a:t>
            </a:r>
            <a:r>
              <a:rPr lang="en-US" altLang="zh-TW" sz="2400">
                <a:latin typeface="Times New Roman" pitchFamily="18" charset="0"/>
                <a:ea typeface="標楷體" pitchFamily="65" charset="-120"/>
                <a:sym typeface="Wingdings" pitchFamily="2" charset="2"/>
              </a:rPr>
              <a:t></a:t>
            </a:r>
            <a:r>
              <a:rPr lang="en-US" altLang="zh-TW" sz="2400">
                <a:latin typeface="Times New Roman" pitchFamily="18" charset="0"/>
                <a:ea typeface="標楷體" pitchFamily="65" charset="-120"/>
              </a:rPr>
              <a:t> </a:t>
            </a:r>
            <a:r>
              <a:rPr lang="zh-TW" altLang="zh-TW" sz="2400">
                <a:latin typeface="Times New Roman" pitchFamily="18" charset="0"/>
                <a:ea typeface="標楷體" pitchFamily="65" charset="-120"/>
              </a:rPr>
              <a:t>主從架構</a:t>
            </a:r>
            <a:r>
              <a:rPr lang="en-US" altLang="zh-TW" sz="2400">
                <a:latin typeface="Times New Roman" pitchFamily="18" charset="0"/>
                <a:ea typeface="標楷體" pitchFamily="65" charset="-120"/>
              </a:rPr>
              <a:t>(Client-Server Architecture)</a:t>
            </a:r>
          </a:p>
          <a:p>
            <a:pPr algn="l"/>
            <a:r>
              <a:rPr lang="en-US" altLang="zh-TW" sz="2400">
                <a:latin typeface="Times New Roman" pitchFamily="18" charset="0"/>
                <a:ea typeface="標楷體" pitchFamily="65" charset="-120"/>
                <a:sym typeface="Wingdings" pitchFamily="2" charset="2"/>
              </a:rPr>
              <a:t>    </a:t>
            </a:r>
            <a:r>
              <a:rPr lang="zh-TW" altLang="en-US" sz="2800" b="1">
                <a:solidFill>
                  <a:srgbClr val="FFFF00"/>
                </a:solidFill>
                <a:latin typeface="Times New Roman" pitchFamily="18" charset="0"/>
                <a:ea typeface="標楷體" pitchFamily="65" charset="-120"/>
              </a:rPr>
              <a:t>資訊系統之策略性角色</a:t>
            </a:r>
          </a:p>
          <a:p>
            <a:pPr algn="l"/>
            <a:r>
              <a:rPr lang="zh-TW" altLang="en-US" sz="2400">
                <a:latin typeface="Times New Roman" pitchFamily="18" charset="0"/>
                <a:ea typeface="標楷體" pitchFamily="65" charset="-120"/>
              </a:rPr>
              <a:t>          </a:t>
            </a:r>
            <a:r>
              <a:rPr lang="zh-TW" altLang="en-US" sz="2400">
                <a:latin typeface="Times New Roman" pitchFamily="18" charset="0"/>
                <a:ea typeface="標楷體" pitchFamily="65" charset="-120"/>
                <a:sym typeface="Wingdings" pitchFamily="2" charset="2"/>
              </a:rPr>
              <a:t></a:t>
            </a:r>
            <a:r>
              <a:rPr lang="zh-TW" altLang="en-US" sz="2400">
                <a:latin typeface="Times New Roman" pitchFamily="18" charset="0"/>
                <a:ea typeface="標楷體" pitchFamily="65" charset="-120"/>
              </a:rPr>
              <a:t> 企業流程改造</a:t>
            </a:r>
            <a:r>
              <a:rPr lang="en-US" altLang="zh-TW" sz="2400">
                <a:latin typeface="Times New Roman" pitchFamily="18" charset="0"/>
                <a:ea typeface="標楷體" pitchFamily="65" charset="-120"/>
              </a:rPr>
              <a:t>(Business Process Re-engineering)</a:t>
            </a:r>
          </a:p>
          <a:p>
            <a:pPr algn="l"/>
            <a:r>
              <a:rPr lang="en-US" altLang="zh-TW" sz="2400">
                <a:latin typeface="Times New Roman" pitchFamily="18" charset="0"/>
                <a:ea typeface="標楷體" pitchFamily="65" charset="-120"/>
              </a:rPr>
              <a:t>          </a:t>
            </a:r>
            <a:r>
              <a:rPr lang="en-US" altLang="zh-TW" sz="2400">
                <a:latin typeface="Times New Roman" pitchFamily="18" charset="0"/>
                <a:ea typeface="標楷體" pitchFamily="65" charset="-120"/>
                <a:sym typeface="Wingdings" pitchFamily="2" charset="2"/>
              </a:rPr>
              <a:t></a:t>
            </a:r>
            <a:r>
              <a:rPr lang="en-US" altLang="zh-TW" sz="2400">
                <a:latin typeface="Times New Roman" pitchFamily="18" charset="0"/>
                <a:ea typeface="標楷體" pitchFamily="65" charset="-120"/>
              </a:rPr>
              <a:t> </a:t>
            </a:r>
            <a:r>
              <a:rPr lang="zh-TW" altLang="en-US" sz="2400">
                <a:latin typeface="Times New Roman" pitchFamily="18" charset="0"/>
                <a:ea typeface="標楷體" pitchFamily="65" charset="-120"/>
              </a:rPr>
              <a:t>虛擬企業</a:t>
            </a:r>
            <a:r>
              <a:rPr lang="en-US" altLang="zh-TW" sz="2400">
                <a:latin typeface="Times New Roman" pitchFamily="18" charset="0"/>
                <a:ea typeface="標楷體" pitchFamily="65" charset="-120"/>
              </a:rPr>
              <a:t>(Virtual Corporation) </a:t>
            </a:r>
          </a:p>
          <a:p>
            <a:pPr algn="l"/>
            <a:r>
              <a:rPr lang="en-US" altLang="zh-TW" sz="2400">
                <a:latin typeface="Times New Roman" pitchFamily="18" charset="0"/>
                <a:ea typeface="標楷體" pitchFamily="65" charset="-120"/>
              </a:rPr>
              <a:t>          </a:t>
            </a:r>
            <a:r>
              <a:rPr lang="en-US" altLang="zh-TW" sz="2400">
                <a:latin typeface="Times New Roman" pitchFamily="18" charset="0"/>
                <a:ea typeface="標楷體" pitchFamily="65" charset="-120"/>
                <a:sym typeface="Wingdings" pitchFamily="2" charset="2"/>
              </a:rPr>
              <a:t></a:t>
            </a:r>
            <a:r>
              <a:rPr lang="en-US" altLang="zh-TW" sz="2400">
                <a:latin typeface="Times New Roman" pitchFamily="18" charset="0"/>
                <a:ea typeface="標楷體" pitchFamily="65" charset="-120"/>
              </a:rPr>
              <a:t> </a:t>
            </a:r>
            <a:r>
              <a:rPr kumimoji="0" lang="zh-TW" altLang="en-US" sz="2400">
                <a:latin typeface="Times New Roman" pitchFamily="18" charset="0"/>
                <a:ea typeface="標楷體" pitchFamily="65" charset="-120"/>
              </a:rPr>
              <a:t>電子商務</a:t>
            </a:r>
            <a:r>
              <a:rPr kumimoji="0" lang="en-US" altLang="zh-TW" sz="2400">
                <a:latin typeface="Times New Roman" pitchFamily="18" charset="0"/>
                <a:ea typeface="標楷體" pitchFamily="65" charset="-120"/>
              </a:rPr>
              <a:t>(Electronic Commerce)</a:t>
            </a:r>
          </a:p>
          <a:p>
            <a:pPr algn="l"/>
            <a:r>
              <a:rPr kumimoji="0" lang="en-US" altLang="zh-TW" sz="2400">
                <a:latin typeface="Times New Roman" pitchFamily="18" charset="0"/>
                <a:ea typeface="標楷體" pitchFamily="65" charset="-120"/>
              </a:rPr>
              <a:t>          </a:t>
            </a:r>
            <a:r>
              <a:rPr lang="en-US" altLang="zh-TW" sz="2400">
                <a:latin typeface="Times New Roman" pitchFamily="18" charset="0"/>
                <a:ea typeface="標楷體" pitchFamily="65" charset="-120"/>
                <a:sym typeface="Wingdings" pitchFamily="2" charset="2"/>
              </a:rPr>
              <a:t></a:t>
            </a:r>
            <a:r>
              <a:rPr kumimoji="0" lang="en-US" altLang="zh-TW" sz="2400">
                <a:latin typeface="Times New Roman" pitchFamily="18" charset="0"/>
                <a:ea typeface="標楷體" pitchFamily="65" charset="-120"/>
              </a:rPr>
              <a:t> </a:t>
            </a:r>
            <a:r>
              <a:rPr kumimoji="0" lang="zh-TW" altLang="zh-TW" sz="2400">
                <a:latin typeface="Times New Roman" pitchFamily="18" charset="0"/>
                <a:ea typeface="標楷體" pitchFamily="65" charset="-120"/>
              </a:rPr>
              <a:t>國際資訊系統</a:t>
            </a:r>
            <a:r>
              <a:rPr kumimoji="0" lang="en-US" altLang="zh-TW" sz="2400">
                <a:latin typeface="Times New Roman" pitchFamily="18" charset="0"/>
                <a:ea typeface="標楷體" pitchFamily="65" charset="-120"/>
              </a:rPr>
              <a:t>(International Information Systems)</a:t>
            </a:r>
            <a:endParaRPr lang="en-US" altLang="zh-TW" sz="2400">
              <a:latin typeface="Times New Roman" pitchFamily="18" charset="0"/>
              <a:ea typeface="標楷體" pitchFamily="65" charset="-120"/>
            </a:endParaRPr>
          </a:p>
          <a:p>
            <a:pPr algn="l"/>
            <a:r>
              <a:rPr lang="en-US" altLang="zh-TW" sz="2400">
                <a:latin typeface="Times New Roman" pitchFamily="18" charset="0"/>
                <a:ea typeface="標楷體" pitchFamily="65" charset="-120"/>
                <a:sym typeface="Wingdings" pitchFamily="2" charset="2"/>
              </a:rPr>
              <a:t>     </a:t>
            </a:r>
            <a:r>
              <a:rPr lang="zh-TW" altLang="en-US" sz="2800" b="1">
                <a:solidFill>
                  <a:srgbClr val="FFFF00"/>
                </a:solidFill>
                <a:latin typeface="Times New Roman" pitchFamily="18" charset="0"/>
                <a:ea typeface="標楷體" pitchFamily="65" charset="-120"/>
              </a:rPr>
              <a:t>資源的限制</a:t>
            </a:r>
          </a:p>
          <a:p>
            <a:pPr algn="l"/>
            <a:r>
              <a:rPr lang="zh-TW" altLang="en-US" sz="2400">
                <a:latin typeface="Times New Roman" pitchFamily="18" charset="0"/>
                <a:ea typeface="標楷體" pitchFamily="65" charset="-120"/>
              </a:rPr>
              <a:t>          </a:t>
            </a:r>
            <a:r>
              <a:rPr lang="zh-TW" altLang="en-US" sz="2400">
                <a:latin typeface="Times New Roman" pitchFamily="18" charset="0"/>
                <a:ea typeface="標楷體" pitchFamily="65" charset="-120"/>
                <a:sym typeface="Wingdings" pitchFamily="2" charset="2"/>
              </a:rPr>
              <a:t> </a:t>
            </a:r>
            <a:r>
              <a:rPr lang="zh-TW" altLang="en-US" sz="2400">
                <a:latin typeface="Times New Roman" pitchFamily="18" charset="0"/>
                <a:ea typeface="標楷體" pitchFamily="65" charset="-120"/>
              </a:rPr>
              <a:t>軟</a:t>
            </a:r>
            <a:r>
              <a:rPr kumimoji="0" lang="zh-TW" altLang="en-US" sz="2400">
                <a:latin typeface="Times New Roman" pitchFamily="18" charset="0"/>
                <a:ea typeface="標楷體" pitchFamily="65" charset="-120"/>
              </a:rPr>
              <a:t>、</a:t>
            </a:r>
            <a:r>
              <a:rPr lang="zh-TW" altLang="en-US" sz="2400">
                <a:latin typeface="Times New Roman" pitchFamily="18" charset="0"/>
                <a:ea typeface="標楷體" pitchFamily="65" charset="-120"/>
              </a:rPr>
              <a:t>硬體資源</a:t>
            </a:r>
            <a:r>
              <a:rPr kumimoji="0" lang="zh-TW" altLang="en-US" sz="2400">
                <a:latin typeface="Times New Roman" pitchFamily="18" charset="0"/>
                <a:ea typeface="標楷體" pitchFamily="65" charset="-120"/>
              </a:rPr>
              <a:t>、</a:t>
            </a:r>
            <a:r>
              <a:rPr lang="zh-TW" altLang="en-US" sz="2400">
                <a:latin typeface="Times New Roman" pitchFamily="18" charset="0"/>
                <a:ea typeface="標楷體" pitchFamily="65" charset="-120"/>
              </a:rPr>
              <a:t> 人力資源</a:t>
            </a:r>
            <a:r>
              <a:rPr kumimoji="0" lang="zh-TW" altLang="en-US" sz="2400">
                <a:latin typeface="Times New Roman" pitchFamily="18" charset="0"/>
                <a:ea typeface="標楷體" pitchFamily="65" charset="-120"/>
              </a:rPr>
              <a:t>、</a:t>
            </a:r>
            <a:r>
              <a:rPr lang="zh-TW" altLang="en-US" sz="2400">
                <a:latin typeface="Times New Roman" pitchFamily="18" charset="0"/>
                <a:ea typeface="標楷體" pitchFamily="65" charset="-120"/>
              </a:rPr>
              <a:t> 成本</a:t>
            </a:r>
          </a:p>
          <a:p>
            <a:pPr algn="l"/>
            <a:r>
              <a:rPr lang="zh-TW" altLang="en-US" sz="2400">
                <a:latin typeface="Times New Roman" pitchFamily="18" charset="0"/>
                <a:ea typeface="標楷體" pitchFamily="65" charset="-120"/>
                <a:sym typeface="Wingdings" pitchFamily="2" charset="2"/>
              </a:rPr>
              <a:t>    </a:t>
            </a:r>
            <a:r>
              <a:rPr lang="zh-TW" altLang="en-US" sz="2800" b="1">
                <a:solidFill>
                  <a:srgbClr val="FFFF00"/>
                </a:solidFill>
                <a:latin typeface="Times New Roman" pitchFamily="18" charset="0"/>
                <a:ea typeface="標楷體" pitchFamily="65" charset="-120"/>
              </a:rPr>
              <a:t>系統整合的必要性</a:t>
            </a:r>
            <a:endParaRPr lang="zh-TW" altLang="en-US" sz="2400" b="1">
              <a:solidFill>
                <a:srgbClr val="FFFF00"/>
              </a:solidFill>
              <a:latin typeface="Times New Roman" pitchFamily="18" charset="0"/>
              <a:ea typeface="標楷體" pitchFamily="65" charset="-120"/>
            </a:endParaRPr>
          </a:p>
          <a:p>
            <a:pPr algn="l"/>
            <a:r>
              <a:rPr lang="zh-TW" altLang="en-US" sz="2400">
                <a:latin typeface="Times New Roman" pitchFamily="18" charset="0"/>
                <a:ea typeface="標楷體" pitchFamily="65" charset="-120"/>
              </a:rPr>
              <a:t>          </a:t>
            </a:r>
            <a:r>
              <a:rPr lang="zh-TW" altLang="en-US" sz="2400">
                <a:latin typeface="Times New Roman" pitchFamily="18" charset="0"/>
                <a:ea typeface="標楷體" pitchFamily="65" charset="-120"/>
                <a:sym typeface="Wingdings" pitchFamily="2" charset="2"/>
              </a:rPr>
              <a:t></a:t>
            </a:r>
            <a:r>
              <a:rPr lang="zh-TW" altLang="en-US" sz="2400">
                <a:latin typeface="Times New Roman" pitchFamily="18" charset="0"/>
                <a:ea typeface="標楷體" pitchFamily="65" charset="-120"/>
              </a:rPr>
              <a:t> 新系統發展</a:t>
            </a:r>
            <a:r>
              <a:rPr kumimoji="0" lang="zh-TW" altLang="en-US" sz="2400">
                <a:latin typeface="Times New Roman" pitchFamily="18" charset="0"/>
                <a:ea typeface="標楷體" pitchFamily="65" charset="-120"/>
              </a:rPr>
              <a:t>、</a:t>
            </a:r>
            <a:r>
              <a:rPr lang="zh-TW" altLang="en-US" sz="2400">
                <a:latin typeface="Times New Roman" pitchFamily="18" charset="0"/>
                <a:ea typeface="標楷體" pitchFamily="65" charset="-120"/>
              </a:rPr>
              <a:t> 陳舊系統的考量</a:t>
            </a:r>
          </a:p>
          <a:p>
            <a:pPr algn="l"/>
            <a:endParaRPr lang="en-US" altLang="zh-TW" sz="2400">
              <a:latin typeface="Times New Roman" pitchFamily="18" charset="0"/>
              <a:ea typeface="標楷體" pitchFamily="65" charset="-120"/>
            </a:endParaRPr>
          </a:p>
        </p:txBody>
      </p:sp>
      <p:sp>
        <p:nvSpPr>
          <p:cNvPr id="126980" name="Text Box 3"/>
          <p:cNvSpPr txBox="1">
            <a:spLocks noChangeArrowheads="1"/>
          </p:cNvSpPr>
          <p:nvPr/>
        </p:nvSpPr>
        <p:spPr bwMode="auto">
          <a:xfrm>
            <a:off x="1143000" y="304800"/>
            <a:ext cx="6629400" cy="701675"/>
          </a:xfrm>
          <a:prstGeom prst="rect">
            <a:avLst/>
          </a:prstGeom>
          <a:noFill/>
          <a:ln w="9525">
            <a:noFill/>
            <a:miter lim="800000"/>
            <a:headEnd/>
            <a:tailEnd/>
          </a:ln>
        </p:spPr>
        <p:txBody>
          <a:bodyPr>
            <a:spAutoFit/>
          </a:bodyPr>
          <a:lstStyle/>
          <a:p>
            <a:r>
              <a:rPr lang="zh-TW" altLang="zh-TW" sz="4000" b="1">
                <a:latin typeface="Times New Roman" pitchFamily="18" charset="0"/>
                <a:ea typeface="標楷體" pitchFamily="65" charset="-120"/>
                <a:sym typeface="Wingdings" pitchFamily="2" charset="2"/>
              </a:rPr>
              <a:t>企業必須實施</a:t>
            </a:r>
            <a:r>
              <a:rPr lang="en-US" altLang="zh-TW" sz="4000" b="1">
                <a:latin typeface="Times New Roman" pitchFamily="18" charset="0"/>
                <a:ea typeface="標楷體" pitchFamily="65" charset="-120"/>
                <a:sym typeface="Wingdings" pitchFamily="2" charset="2"/>
              </a:rPr>
              <a:t>SISP</a:t>
            </a:r>
            <a:r>
              <a:rPr lang="zh-TW" altLang="zh-TW" sz="4000" b="1">
                <a:latin typeface="Times New Roman" pitchFamily="18" charset="0"/>
                <a:ea typeface="標楷體" pitchFamily="65" charset="-120"/>
                <a:sym typeface="Wingdings" pitchFamily="2" charset="2"/>
              </a:rPr>
              <a:t>因素</a:t>
            </a:r>
            <a:endParaRPr lang="zh-TW" altLang="en-US" sz="4000" b="1">
              <a:latin typeface="Times New Roman" pitchFamily="18" charset="0"/>
              <a:ea typeface="標楷體" pitchFamily="65" charset="-120"/>
              <a:sym typeface="Monotype Sorts" pitchFamily="2" charset="2"/>
            </a:endParaRPr>
          </a:p>
        </p:txBody>
      </p:sp>
      <p:pic>
        <p:nvPicPr>
          <p:cNvPr id="126981" name="Picture 4" descr="j0236235"/>
          <p:cNvPicPr>
            <a:picLocks noChangeAspect="1" noChangeArrowheads="1" noCrop="1"/>
          </p:cNvPicPr>
          <p:nvPr/>
        </p:nvPicPr>
        <p:blipFill>
          <a:blip r:embed="rId2" cstate="print"/>
          <a:srcRect/>
          <a:stretch>
            <a:fillRect/>
          </a:stretch>
        </p:blipFill>
        <p:spPr bwMode="auto">
          <a:xfrm>
            <a:off x="7308850" y="4797425"/>
            <a:ext cx="1344613" cy="1816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530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5309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5309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5309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75309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75309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75309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75309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75309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753090">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753090">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753090">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75309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3090"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投影片編號版面配置區 4"/>
          <p:cNvSpPr>
            <a:spLocks noGrp="1"/>
          </p:cNvSpPr>
          <p:nvPr>
            <p:ph type="sldNum" sz="quarter" idx="12"/>
          </p:nvPr>
        </p:nvSpPr>
        <p:spPr/>
        <p:txBody>
          <a:bodyPr/>
          <a:lstStyle/>
          <a:p>
            <a:pPr>
              <a:defRPr/>
            </a:pPr>
            <a:fld id="{56609643-B262-4AE7-BB01-EB10ED890D92}" type="slidenum">
              <a:rPr lang="en-US" altLang="zh-TW"/>
              <a:pPr>
                <a:defRPr/>
              </a:pPr>
              <a:t>6</a:t>
            </a:fld>
            <a:endParaRPr lang="en-US" altLang="zh-TW"/>
          </a:p>
        </p:txBody>
      </p:sp>
      <p:sp>
        <p:nvSpPr>
          <p:cNvPr id="129027" name="Text Box 2"/>
          <p:cNvSpPr txBox="1">
            <a:spLocks noChangeArrowheads="1"/>
          </p:cNvSpPr>
          <p:nvPr/>
        </p:nvSpPr>
        <p:spPr bwMode="auto">
          <a:xfrm>
            <a:off x="304800" y="0"/>
            <a:ext cx="5370513" cy="579438"/>
          </a:xfrm>
          <a:prstGeom prst="rect">
            <a:avLst/>
          </a:prstGeom>
          <a:noFill/>
          <a:ln w="9525">
            <a:noFill/>
            <a:miter lim="800000"/>
            <a:headEnd/>
            <a:tailEnd/>
          </a:ln>
        </p:spPr>
        <p:txBody>
          <a:bodyPr wrap="none">
            <a:spAutoFit/>
          </a:bodyPr>
          <a:lstStyle/>
          <a:p>
            <a:pPr algn="l"/>
            <a:r>
              <a:rPr lang="en-US" altLang="zh-TW" sz="3200" b="1">
                <a:latin typeface="Times New Roman" pitchFamily="18" charset="0"/>
                <a:ea typeface="標楷體" pitchFamily="65" charset="-120"/>
                <a:sym typeface="Wingdings" pitchFamily="2" charset="2"/>
              </a:rPr>
              <a:t>  </a:t>
            </a:r>
            <a:r>
              <a:rPr lang="zh-TW" altLang="en-US" sz="3200" b="1">
                <a:latin typeface="Times New Roman" pitchFamily="18" charset="0"/>
                <a:ea typeface="標楷體" pitchFamily="65" charset="-120"/>
                <a:sym typeface="Wingdings" pitchFamily="2" charset="2"/>
              </a:rPr>
              <a:t>策略資訊系統規劃的範疇</a:t>
            </a:r>
            <a:endParaRPr lang="zh-TW" altLang="en-US" sz="2400">
              <a:latin typeface="Times New Roman" pitchFamily="18" charset="0"/>
            </a:endParaRPr>
          </a:p>
        </p:txBody>
      </p:sp>
      <p:sp>
        <p:nvSpPr>
          <p:cNvPr id="129028" name="Line 3"/>
          <p:cNvSpPr>
            <a:spLocks noChangeShapeType="1"/>
          </p:cNvSpPr>
          <p:nvPr/>
        </p:nvSpPr>
        <p:spPr bwMode="auto">
          <a:xfrm>
            <a:off x="457200" y="735013"/>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129029" name="Oval 4"/>
          <p:cNvSpPr>
            <a:spLocks noChangeArrowheads="1"/>
          </p:cNvSpPr>
          <p:nvPr/>
        </p:nvSpPr>
        <p:spPr bwMode="auto">
          <a:xfrm>
            <a:off x="2590800" y="3352800"/>
            <a:ext cx="2057400" cy="1143000"/>
          </a:xfrm>
          <a:prstGeom prst="ellipse">
            <a:avLst/>
          </a:prstGeom>
          <a:solidFill>
            <a:schemeClr val="bg2"/>
          </a:solidFill>
          <a:ln w="19050">
            <a:solidFill>
              <a:schemeClr val="tx1"/>
            </a:solidFill>
            <a:round/>
            <a:headEnd/>
            <a:tailEnd/>
          </a:ln>
        </p:spPr>
        <p:txBody>
          <a:bodyPr wrap="none" anchor="ctr"/>
          <a:lstStyle/>
          <a:p>
            <a:pPr>
              <a:lnSpc>
                <a:spcPct val="80000"/>
              </a:lnSpc>
            </a:pPr>
            <a:r>
              <a:rPr lang="en-US" altLang="zh-TW" b="1">
                <a:solidFill>
                  <a:srgbClr val="FF99FF"/>
                </a:solidFill>
                <a:ea typeface="標楷體" pitchFamily="65" charset="-120"/>
              </a:rPr>
              <a:t>Strategic</a:t>
            </a:r>
          </a:p>
          <a:p>
            <a:pPr>
              <a:lnSpc>
                <a:spcPct val="80000"/>
              </a:lnSpc>
            </a:pPr>
            <a:r>
              <a:rPr lang="en-US" altLang="zh-TW" b="1">
                <a:solidFill>
                  <a:srgbClr val="FF99FF"/>
                </a:solidFill>
                <a:ea typeface="標楷體" pitchFamily="65" charset="-120"/>
              </a:rPr>
              <a:t>IS/IT</a:t>
            </a:r>
          </a:p>
          <a:p>
            <a:pPr>
              <a:lnSpc>
                <a:spcPct val="80000"/>
              </a:lnSpc>
            </a:pPr>
            <a:r>
              <a:rPr lang="en-US" altLang="zh-TW" b="1">
                <a:solidFill>
                  <a:srgbClr val="FF99FF"/>
                </a:solidFill>
                <a:ea typeface="標楷體" pitchFamily="65" charset="-120"/>
              </a:rPr>
              <a:t>Planning</a:t>
            </a:r>
          </a:p>
          <a:p>
            <a:pPr>
              <a:lnSpc>
                <a:spcPct val="80000"/>
              </a:lnSpc>
            </a:pPr>
            <a:r>
              <a:rPr lang="en-US" altLang="zh-TW" b="1">
                <a:solidFill>
                  <a:srgbClr val="FF99FF"/>
                </a:solidFill>
                <a:ea typeface="標楷體" pitchFamily="65" charset="-120"/>
              </a:rPr>
              <a:t>Process</a:t>
            </a:r>
          </a:p>
        </p:txBody>
      </p:sp>
      <p:grpSp>
        <p:nvGrpSpPr>
          <p:cNvPr id="2" name="Group 5"/>
          <p:cNvGrpSpPr>
            <a:grpSpLocks/>
          </p:cNvGrpSpPr>
          <p:nvPr/>
        </p:nvGrpSpPr>
        <p:grpSpPr bwMode="auto">
          <a:xfrm>
            <a:off x="4572000" y="3886200"/>
            <a:ext cx="3124200" cy="533400"/>
            <a:chOff x="2880" y="2448"/>
            <a:chExt cx="1968" cy="336"/>
          </a:xfrm>
        </p:grpSpPr>
        <p:sp>
          <p:nvSpPr>
            <p:cNvPr id="129062" name="Rectangle 6"/>
            <p:cNvSpPr>
              <a:spLocks noChangeArrowheads="1"/>
            </p:cNvSpPr>
            <p:nvPr/>
          </p:nvSpPr>
          <p:spPr bwMode="auto">
            <a:xfrm>
              <a:off x="3888" y="2448"/>
              <a:ext cx="960" cy="336"/>
            </a:xfrm>
            <a:prstGeom prst="rect">
              <a:avLst/>
            </a:prstGeom>
            <a:solidFill>
              <a:schemeClr val="tx2"/>
            </a:solidFill>
            <a:ln w="19050">
              <a:solidFill>
                <a:schemeClr val="tx1"/>
              </a:solidFill>
              <a:miter lim="800000"/>
              <a:headEnd/>
              <a:tailEnd/>
            </a:ln>
          </p:spPr>
          <p:txBody>
            <a:bodyPr wrap="none" anchor="ctr"/>
            <a:lstStyle/>
            <a:p>
              <a:pPr algn="l">
                <a:lnSpc>
                  <a:spcPct val="80000"/>
                </a:lnSpc>
              </a:pPr>
              <a:r>
                <a:rPr lang="en-US" altLang="zh-TW" sz="1200" b="1">
                  <a:solidFill>
                    <a:schemeClr val="bg2"/>
                  </a:solidFill>
                  <a:ea typeface="標楷體" pitchFamily="65" charset="-120"/>
                </a:rPr>
                <a:t>Planning</a:t>
              </a:r>
            </a:p>
            <a:p>
              <a:pPr algn="l">
                <a:lnSpc>
                  <a:spcPct val="80000"/>
                </a:lnSpc>
              </a:pPr>
              <a:r>
                <a:rPr lang="en-US" altLang="zh-TW" sz="1200" b="1">
                  <a:solidFill>
                    <a:schemeClr val="bg2"/>
                  </a:solidFill>
                  <a:ea typeface="標楷體" pitchFamily="65" charset="-120"/>
                </a:rPr>
                <a:t>Approaches</a:t>
              </a:r>
            </a:p>
            <a:p>
              <a:pPr algn="l">
                <a:lnSpc>
                  <a:spcPct val="80000"/>
                </a:lnSpc>
              </a:pPr>
              <a:r>
                <a:rPr lang="en-US" altLang="zh-TW" sz="1200" b="1">
                  <a:solidFill>
                    <a:schemeClr val="bg2"/>
                  </a:solidFill>
                  <a:ea typeface="標楷體" pitchFamily="65" charset="-120"/>
                </a:rPr>
                <a:t>Tools &amp; Techniques</a:t>
              </a:r>
            </a:p>
          </p:txBody>
        </p:sp>
        <p:sp>
          <p:nvSpPr>
            <p:cNvPr id="129063" name="Line 7"/>
            <p:cNvSpPr>
              <a:spLocks noChangeShapeType="1"/>
            </p:cNvSpPr>
            <p:nvPr/>
          </p:nvSpPr>
          <p:spPr bwMode="auto">
            <a:xfrm flipH="1">
              <a:off x="2880" y="2640"/>
              <a:ext cx="1008" cy="0"/>
            </a:xfrm>
            <a:prstGeom prst="line">
              <a:avLst/>
            </a:prstGeom>
            <a:noFill/>
            <a:ln w="19050">
              <a:solidFill>
                <a:schemeClr val="tx1"/>
              </a:solidFill>
              <a:round/>
              <a:headEnd/>
              <a:tailEnd type="triangle" w="med" len="med"/>
            </a:ln>
          </p:spPr>
          <p:txBody>
            <a:bodyPr wrap="none" anchor="ctr"/>
            <a:lstStyle/>
            <a:p>
              <a:endParaRPr lang="zh-TW" altLang="en-US"/>
            </a:p>
          </p:txBody>
        </p:sp>
      </p:grpSp>
      <p:grpSp>
        <p:nvGrpSpPr>
          <p:cNvPr id="3" name="Group 8"/>
          <p:cNvGrpSpPr>
            <a:grpSpLocks/>
          </p:cNvGrpSpPr>
          <p:nvPr/>
        </p:nvGrpSpPr>
        <p:grpSpPr bwMode="auto">
          <a:xfrm>
            <a:off x="1676400" y="4343400"/>
            <a:ext cx="6019800" cy="1828800"/>
            <a:chOff x="1056" y="2736"/>
            <a:chExt cx="3792" cy="1152"/>
          </a:xfrm>
        </p:grpSpPr>
        <p:sp>
          <p:nvSpPr>
            <p:cNvPr id="129049" name="Rectangle 9"/>
            <p:cNvSpPr>
              <a:spLocks noChangeArrowheads="1"/>
            </p:cNvSpPr>
            <p:nvPr/>
          </p:nvSpPr>
          <p:spPr bwMode="auto">
            <a:xfrm>
              <a:off x="1056" y="3168"/>
              <a:ext cx="672" cy="336"/>
            </a:xfrm>
            <a:prstGeom prst="rect">
              <a:avLst/>
            </a:prstGeom>
            <a:solidFill>
              <a:srgbClr val="663300"/>
            </a:solidFill>
            <a:ln w="19050">
              <a:solidFill>
                <a:schemeClr val="tx1"/>
              </a:solidFill>
              <a:miter lim="800000"/>
              <a:headEnd/>
              <a:tailEnd/>
            </a:ln>
          </p:spPr>
          <p:txBody>
            <a:bodyPr wrap="none" anchor="ctr"/>
            <a:lstStyle/>
            <a:p>
              <a:pPr algn="l">
                <a:lnSpc>
                  <a:spcPct val="80000"/>
                </a:lnSpc>
              </a:pPr>
              <a:r>
                <a:rPr lang="en-US" altLang="zh-TW" sz="1200" b="1">
                  <a:solidFill>
                    <a:schemeClr val="accent2"/>
                  </a:solidFill>
                  <a:ea typeface="標楷體" pitchFamily="65" charset="-120"/>
                </a:rPr>
                <a:t>IS</a:t>
              </a:r>
            </a:p>
            <a:p>
              <a:pPr algn="l">
                <a:lnSpc>
                  <a:spcPct val="80000"/>
                </a:lnSpc>
              </a:pPr>
              <a:r>
                <a:rPr lang="en-US" altLang="zh-TW" sz="1200" b="1">
                  <a:solidFill>
                    <a:schemeClr val="accent2"/>
                  </a:solidFill>
                  <a:ea typeface="標楷體" pitchFamily="65" charset="-120"/>
                </a:rPr>
                <a:t>Management</a:t>
              </a:r>
            </a:p>
            <a:p>
              <a:pPr algn="l">
                <a:lnSpc>
                  <a:spcPct val="80000"/>
                </a:lnSpc>
              </a:pPr>
              <a:r>
                <a:rPr lang="en-US" altLang="zh-TW" sz="1200" b="1">
                  <a:solidFill>
                    <a:schemeClr val="accent2"/>
                  </a:solidFill>
                  <a:ea typeface="標楷體" pitchFamily="65" charset="-120"/>
                </a:rPr>
                <a:t>Strategy</a:t>
              </a:r>
            </a:p>
          </p:txBody>
        </p:sp>
        <p:sp>
          <p:nvSpPr>
            <p:cNvPr id="129050" name="Rectangle 10"/>
            <p:cNvSpPr>
              <a:spLocks noChangeArrowheads="1"/>
            </p:cNvSpPr>
            <p:nvPr/>
          </p:nvSpPr>
          <p:spPr bwMode="auto">
            <a:xfrm>
              <a:off x="2160" y="3600"/>
              <a:ext cx="624" cy="240"/>
            </a:xfrm>
            <a:prstGeom prst="rect">
              <a:avLst/>
            </a:prstGeom>
            <a:solidFill>
              <a:srgbClr val="663300"/>
            </a:solidFill>
            <a:ln w="19050">
              <a:solidFill>
                <a:schemeClr val="tx1"/>
              </a:solidFill>
              <a:miter lim="800000"/>
              <a:headEnd/>
              <a:tailEnd/>
            </a:ln>
          </p:spPr>
          <p:txBody>
            <a:bodyPr wrap="none" anchor="ctr"/>
            <a:lstStyle/>
            <a:p>
              <a:pPr algn="l">
                <a:lnSpc>
                  <a:spcPct val="80000"/>
                </a:lnSpc>
              </a:pPr>
              <a:r>
                <a:rPr lang="en-US" altLang="zh-TW" sz="1200">
                  <a:ea typeface="標楷體" pitchFamily="65" charset="-120"/>
                </a:rPr>
                <a:t>Applications</a:t>
              </a:r>
            </a:p>
            <a:p>
              <a:pPr algn="l">
                <a:lnSpc>
                  <a:spcPct val="80000"/>
                </a:lnSpc>
              </a:pPr>
              <a:r>
                <a:rPr lang="en-US" altLang="zh-TW" sz="1200">
                  <a:ea typeface="標楷體" pitchFamily="65" charset="-120"/>
                </a:rPr>
                <a:t>Portfolio</a:t>
              </a:r>
            </a:p>
          </p:txBody>
        </p:sp>
        <p:sp>
          <p:nvSpPr>
            <p:cNvPr id="129051" name="Rectangle 11"/>
            <p:cNvSpPr>
              <a:spLocks noChangeArrowheads="1"/>
            </p:cNvSpPr>
            <p:nvPr/>
          </p:nvSpPr>
          <p:spPr bwMode="auto">
            <a:xfrm>
              <a:off x="2976" y="3120"/>
              <a:ext cx="720" cy="336"/>
            </a:xfrm>
            <a:prstGeom prst="rect">
              <a:avLst/>
            </a:prstGeom>
            <a:solidFill>
              <a:srgbClr val="663300"/>
            </a:solidFill>
            <a:ln w="19050">
              <a:solidFill>
                <a:schemeClr val="tx1"/>
              </a:solidFill>
              <a:miter lim="800000"/>
              <a:headEnd/>
              <a:tailEnd/>
            </a:ln>
          </p:spPr>
          <p:txBody>
            <a:bodyPr wrap="none" anchor="ctr"/>
            <a:lstStyle/>
            <a:p>
              <a:pPr algn="l">
                <a:lnSpc>
                  <a:spcPct val="80000"/>
                </a:lnSpc>
              </a:pPr>
              <a:r>
                <a:rPr lang="en-US" altLang="zh-TW" sz="1200" b="1">
                  <a:solidFill>
                    <a:schemeClr val="accent2"/>
                  </a:solidFill>
                  <a:ea typeface="標楷體" pitchFamily="65" charset="-120"/>
                </a:rPr>
                <a:t>Business</a:t>
              </a:r>
            </a:p>
            <a:p>
              <a:pPr algn="l">
                <a:lnSpc>
                  <a:spcPct val="80000"/>
                </a:lnSpc>
              </a:pPr>
              <a:r>
                <a:rPr lang="en-US" altLang="zh-TW" sz="1200" b="1">
                  <a:solidFill>
                    <a:schemeClr val="accent2"/>
                  </a:solidFill>
                  <a:ea typeface="標楷體" pitchFamily="65" charset="-120"/>
                </a:rPr>
                <a:t>IS</a:t>
              </a:r>
            </a:p>
            <a:p>
              <a:pPr algn="l">
                <a:lnSpc>
                  <a:spcPct val="80000"/>
                </a:lnSpc>
              </a:pPr>
              <a:r>
                <a:rPr lang="en-US" altLang="zh-TW" sz="1200" b="1">
                  <a:solidFill>
                    <a:schemeClr val="accent2"/>
                  </a:solidFill>
                  <a:ea typeface="標楷體" pitchFamily="65" charset="-120"/>
                </a:rPr>
                <a:t>Strategies</a:t>
              </a:r>
            </a:p>
          </p:txBody>
        </p:sp>
        <p:sp>
          <p:nvSpPr>
            <p:cNvPr id="129052" name="Rectangle 12"/>
            <p:cNvSpPr>
              <a:spLocks noChangeArrowheads="1"/>
            </p:cNvSpPr>
            <p:nvPr/>
          </p:nvSpPr>
          <p:spPr bwMode="auto">
            <a:xfrm>
              <a:off x="4080" y="3600"/>
              <a:ext cx="528" cy="288"/>
            </a:xfrm>
            <a:prstGeom prst="rect">
              <a:avLst/>
            </a:prstGeom>
            <a:solidFill>
              <a:srgbClr val="663300"/>
            </a:solidFill>
            <a:ln w="19050">
              <a:solidFill>
                <a:schemeClr val="tx1"/>
              </a:solidFill>
              <a:miter lim="800000"/>
              <a:headEnd/>
              <a:tailEnd/>
            </a:ln>
          </p:spPr>
          <p:txBody>
            <a:bodyPr wrap="none" anchor="ctr"/>
            <a:lstStyle/>
            <a:p>
              <a:pPr algn="l">
                <a:lnSpc>
                  <a:spcPct val="80000"/>
                </a:lnSpc>
              </a:pPr>
              <a:r>
                <a:rPr lang="en-US" altLang="zh-TW" sz="1200">
                  <a:ea typeface="標楷體" pitchFamily="65" charset="-120"/>
                </a:rPr>
                <a:t>Models &amp;</a:t>
              </a:r>
            </a:p>
            <a:p>
              <a:pPr algn="l">
                <a:lnSpc>
                  <a:spcPct val="80000"/>
                </a:lnSpc>
              </a:pPr>
              <a:r>
                <a:rPr lang="en-US" altLang="zh-TW" sz="1200">
                  <a:ea typeface="標楷體" pitchFamily="65" charset="-120"/>
                </a:rPr>
                <a:t>Matrices</a:t>
              </a:r>
            </a:p>
          </p:txBody>
        </p:sp>
        <p:sp>
          <p:nvSpPr>
            <p:cNvPr id="129053" name="Rectangle 13"/>
            <p:cNvSpPr>
              <a:spLocks noChangeArrowheads="1"/>
            </p:cNvSpPr>
            <p:nvPr/>
          </p:nvSpPr>
          <p:spPr bwMode="auto">
            <a:xfrm>
              <a:off x="4368" y="3120"/>
              <a:ext cx="480" cy="288"/>
            </a:xfrm>
            <a:prstGeom prst="rect">
              <a:avLst/>
            </a:prstGeom>
            <a:solidFill>
              <a:srgbClr val="663300"/>
            </a:solidFill>
            <a:ln w="19050">
              <a:solidFill>
                <a:schemeClr val="tx1"/>
              </a:solidFill>
              <a:miter lim="800000"/>
              <a:headEnd/>
              <a:tailEnd/>
            </a:ln>
          </p:spPr>
          <p:txBody>
            <a:bodyPr wrap="none" anchor="ctr"/>
            <a:lstStyle/>
            <a:p>
              <a:pPr algn="l">
                <a:lnSpc>
                  <a:spcPct val="80000"/>
                </a:lnSpc>
              </a:pPr>
              <a:r>
                <a:rPr lang="en-US" altLang="zh-TW" sz="1200" b="1">
                  <a:solidFill>
                    <a:schemeClr val="accent2"/>
                  </a:solidFill>
                  <a:ea typeface="標楷體" pitchFamily="65" charset="-120"/>
                </a:rPr>
                <a:t>IT</a:t>
              </a:r>
            </a:p>
            <a:p>
              <a:pPr algn="l">
                <a:lnSpc>
                  <a:spcPct val="80000"/>
                </a:lnSpc>
              </a:pPr>
              <a:r>
                <a:rPr lang="en-US" altLang="zh-TW" sz="1200" b="1">
                  <a:solidFill>
                    <a:schemeClr val="accent2"/>
                  </a:solidFill>
                  <a:ea typeface="標楷體" pitchFamily="65" charset="-120"/>
                </a:rPr>
                <a:t>Strategy</a:t>
              </a:r>
            </a:p>
          </p:txBody>
        </p:sp>
        <p:sp>
          <p:nvSpPr>
            <p:cNvPr id="129054" name="Line 14"/>
            <p:cNvSpPr>
              <a:spLocks noChangeShapeType="1"/>
            </p:cNvSpPr>
            <p:nvPr/>
          </p:nvSpPr>
          <p:spPr bwMode="auto">
            <a:xfrm>
              <a:off x="2736" y="2736"/>
              <a:ext cx="1776" cy="384"/>
            </a:xfrm>
            <a:prstGeom prst="line">
              <a:avLst/>
            </a:prstGeom>
            <a:noFill/>
            <a:ln w="19050">
              <a:solidFill>
                <a:schemeClr val="tx1"/>
              </a:solidFill>
              <a:round/>
              <a:headEnd/>
              <a:tailEnd type="triangle" w="med" len="med"/>
            </a:ln>
          </p:spPr>
          <p:txBody>
            <a:bodyPr wrap="none" anchor="ctr"/>
            <a:lstStyle/>
            <a:p>
              <a:endParaRPr lang="zh-TW" altLang="en-US"/>
            </a:p>
          </p:txBody>
        </p:sp>
        <p:sp>
          <p:nvSpPr>
            <p:cNvPr id="129055" name="Line 15"/>
            <p:cNvSpPr>
              <a:spLocks noChangeShapeType="1"/>
            </p:cNvSpPr>
            <p:nvPr/>
          </p:nvSpPr>
          <p:spPr bwMode="auto">
            <a:xfrm>
              <a:off x="2544" y="2784"/>
              <a:ext cx="720" cy="336"/>
            </a:xfrm>
            <a:prstGeom prst="line">
              <a:avLst/>
            </a:prstGeom>
            <a:noFill/>
            <a:ln w="19050">
              <a:solidFill>
                <a:schemeClr val="tx1"/>
              </a:solidFill>
              <a:round/>
              <a:headEnd/>
              <a:tailEnd type="triangle" w="med" len="med"/>
            </a:ln>
          </p:spPr>
          <p:txBody>
            <a:bodyPr wrap="none" anchor="ctr"/>
            <a:lstStyle/>
            <a:p>
              <a:endParaRPr lang="zh-TW" altLang="en-US"/>
            </a:p>
          </p:txBody>
        </p:sp>
        <p:sp>
          <p:nvSpPr>
            <p:cNvPr id="129056" name="Line 16"/>
            <p:cNvSpPr>
              <a:spLocks noChangeShapeType="1"/>
            </p:cNvSpPr>
            <p:nvPr/>
          </p:nvSpPr>
          <p:spPr bwMode="auto">
            <a:xfrm>
              <a:off x="3408" y="3456"/>
              <a:ext cx="672" cy="240"/>
            </a:xfrm>
            <a:prstGeom prst="line">
              <a:avLst/>
            </a:prstGeom>
            <a:noFill/>
            <a:ln w="19050">
              <a:solidFill>
                <a:schemeClr val="tx1"/>
              </a:solidFill>
              <a:round/>
              <a:headEnd/>
              <a:tailEnd type="triangle" w="med" len="med"/>
            </a:ln>
          </p:spPr>
          <p:txBody>
            <a:bodyPr wrap="none" anchor="ctr"/>
            <a:lstStyle/>
            <a:p>
              <a:endParaRPr lang="zh-TW" altLang="en-US"/>
            </a:p>
          </p:txBody>
        </p:sp>
        <p:sp>
          <p:nvSpPr>
            <p:cNvPr id="129057" name="Line 17"/>
            <p:cNvSpPr>
              <a:spLocks noChangeShapeType="1"/>
            </p:cNvSpPr>
            <p:nvPr/>
          </p:nvSpPr>
          <p:spPr bwMode="auto">
            <a:xfrm flipH="1">
              <a:off x="2784" y="3456"/>
              <a:ext cx="432" cy="240"/>
            </a:xfrm>
            <a:prstGeom prst="line">
              <a:avLst/>
            </a:prstGeom>
            <a:noFill/>
            <a:ln w="19050">
              <a:solidFill>
                <a:schemeClr val="tx1"/>
              </a:solidFill>
              <a:round/>
              <a:headEnd/>
              <a:tailEnd type="triangle" w="med" len="med"/>
            </a:ln>
          </p:spPr>
          <p:txBody>
            <a:bodyPr wrap="none" anchor="ctr"/>
            <a:lstStyle/>
            <a:p>
              <a:endParaRPr lang="zh-TW" altLang="en-US"/>
            </a:p>
          </p:txBody>
        </p:sp>
        <p:sp>
          <p:nvSpPr>
            <p:cNvPr id="129058" name="Line 18"/>
            <p:cNvSpPr>
              <a:spLocks noChangeShapeType="1"/>
            </p:cNvSpPr>
            <p:nvPr/>
          </p:nvSpPr>
          <p:spPr bwMode="auto">
            <a:xfrm flipH="1">
              <a:off x="1440" y="2784"/>
              <a:ext cx="528" cy="384"/>
            </a:xfrm>
            <a:prstGeom prst="line">
              <a:avLst/>
            </a:prstGeom>
            <a:noFill/>
            <a:ln w="19050">
              <a:solidFill>
                <a:schemeClr val="tx1"/>
              </a:solidFill>
              <a:round/>
              <a:headEnd/>
              <a:tailEnd type="triangle" w="med" len="med"/>
            </a:ln>
          </p:spPr>
          <p:txBody>
            <a:bodyPr wrap="none" anchor="ctr"/>
            <a:lstStyle/>
            <a:p>
              <a:endParaRPr lang="zh-TW" altLang="en-US"/>
            </a:p>
          </p:txBody>
        </p:sp>
        <p:sp>
          <p:nvSpPr>
            <p:cNvPr id="129059" name="Line 19"/>
            <p:cNvSpPr>
              <a:spLocks noChangeShapeType="1"/>
            </p:cNvSpPr>
            <p:nvPr/>
          </p:nvSpPr>
          <p:spPr bwMode="auto">
            <a:xfrm>
              <a:off x="1728" y="3264"/>
              <a:ext cx="1248" cy="0"/>
            </a:xfrm>
            <a:prstGeom prst="line">
              <a:avLst/>
            </a:prstGeom>
            <a:noFill/>
            <a:ln w="19050">
              <a:solidFill>
                <a:schemeClr val="tx1"/>
              </a:solidFill>
              <a:prstDash val="lgDash"/>
              <a:round/>
              <a:headEnd/>
              <a:tailEnd/>
            </a:ln>
          </p:spPr>
          <p:txBody>
            <a:bodyPr wrap="none" anchor="ctr"/>
            <a:lstStyle/>
            <a:p>
              <a:endParaRPr lang="zh-TW" altLang="en-US"/>
            </a:p>
          </p:txBody>
        </p:sp>
        <p:sp>
          <p:nvSpPr>
            <p:cNvPr id="129060" name="Line 20"/>
            <p:cNvSpPr>
              <a:spLocks noChangeShapeType="1"/>
            </p:cNvSpPr>
            <p:nvPr/>
          </p:nvSpPr>
          <p:spPr bwMode="auto">
            <a:xfrm>
              <a:off x="3696" y="3264"/>
              <a:ext cx="624" cy="0"/>
            </a:xfrm>
            <a:prstGeom prst="line">
              <a:avLst/>
            </a:prstGeom>
            <a:noFill/>
            <a:ln w="19050">
              <a:solidFill>
                <a:schemeClr val="tx1"/>
              </a:solidFill>
              <a:prstDash val="lgDash"/>
              <a:round/>
              <a:headEnd/>
              <a:tailEnd/>
            </a:ln>
          </p:spPr>
          <p:txBody>
            <a:bodyPr wrap="none" anchor="ctr"/>
            <a:lstStyle/>
            <a:p>
              <a:endParaRPr lang="zh-TW" altLang="en-US"/>
            </a:p>
          </p:txBody>
        </p:sp>
        <p:sp>
          <p:nvSpPr>
            <p:cNvPr id="129061" name="Line 21"/>
            <p:cNvSpPr>
              <a:spLocks noChangeShapeType="1"/>
            </p:cNvSpPr>
            <p:nvPr/>
          </p:nvSpPr>
          <p:spPr bwMode="auto">
            <a:xfrm>
              <a:off x="2784" y="3792"/>
              <a:ext cx="1296" cy="0"/>
            </a:xfrm>
            <a:prstGeom prst="line">
              <a:avLst/>
            </a:prstGeom>
            <a:noFill/>
            <a:ln w="19050">
              <a:solidFill>
                <a:schemeClr val="tx1"/>
              </a:solidFill>
              <a:prstDash val="lgDash"/>
              <a:round/>
              <a:headEnd/>
              <a:tailEnd/>
            </a:ln>
          </p:spPr>
          <p:txBody>
            <a:bodyPr wrap="none" anchor="ctr"/>
            <a:lstStyle/>
            <a:p>
              <a:endParaRPr lang="zh-TW" altLang="en-US"/>
            </a:p>
          </p:txBody>
        </p:sp>
      </p:grpSp>
      <p:grpSp>
        <p:nvGrpSpPr>
          <p:cNvPr id="4" name="Group 22"/>
          <p:cNvGrpSpPr>
            <a:grpSpLocks/>
          </p:cNvGrpSpPr>
          <p:nvPr/>
        </p:nvGrpSpPr>
        <p:grpSpPr bwMode="auto">
          <a:xfrm>
            <a:off x="838200" y="1066800"/>
            <a:ext cx="7620000" cy="2819400"/>
            <a:chOff x="528" y="672"/>
            <a:chExt cx="4800" cy="1776"/>
          </a:xfrm>
        </p:grpSpPr>
        <p:sp>
          <p:nvSpPr>
            <p:cNvPr id="129034" name="Line 23"/>
            <p:cNvSpPr>
              <a:spLocks noChangeShapeType="1"/>
            </p:cNvSpPr>
            <p:nvPr/>
          </p:nvSpPr>
          <p:spPr bwMode="auto">
            <a:xfrm flipH="1">
              <a:off x="2640" y="1728"/>
              <a:ext cx="720" cy="432"/>
            </a:xfrm>
            <a:prstGeom prst="line">
              <a:avLst/>
            </a:prstGeom>
            <a:noFill/>
            <a:ln w="19050">
              <a:solidFill>
                <a:schemeClr val="tx1"/>
              </a:solidFill>
              <a:round/>
              <a:headEnd/>
              <a:tailEnd type="triangle" w="med" len="med"/>
            </a:ln>
          </p:spPr>
          <p:txBody>
            <a:bodyPr wrap="none" anchor="ctr"/>
            <a:lstStyle/>
            <a:p>
              <a:endParaRPr lang="zh-TW" altLang="en-US"/>
            </a:p>
          </p:txBody>
        </p:sp>
        <p:grpSp>
          <p:nvGrpSpPr>
            <p:cNvPr id="5" name="Group 24"/>
            <p:cNvGrpSpPr>
              <a:grpSpLocks/>
            </p:cNvGrpSpPr>
            <p:nvPr/>
          </p:nvGrpSpPr>
          <p:grpSpPr bwMode="auto">
            <a:xfrm>
              <a:off x="528" y="672"/>
              <a:ext cx="4800" cy="1776"/>
              <a:chOff x="528" y="672"/>
              <a:chExt cx="4800" cy="1776"/>
            </a:xfrm>
          </p:grpSpPr>
          <p:sp>
            <p:nvSpPr>
              <p:cNvPr id="129037" name="Rectangle 25" descr="Internat&#10;Business&#10;Environment"/>
              <p:cNvSpPr>
                <a:spLocks noChangeArrowheads="1"/>
              </p:cNvSpPr>
              <p:nvPr/>
            </p:nvSpPr>
            <p:spPr bwMode="auto">
              <a:xfrm>
                <a:off x="528" y="1008"/>
                <a:ext cx="816" cy="336"/>
              </a:xfrm>
              <a:prstGeom prst="rect">
                <a:avLst/>
              </a:prstGeom>
              <a:solidFill>
                <a:srgbClr val="9900CC"/>
              </a:solidFill>
              <a:ln w="19050">
                <a:solidFill>
                  <a:schemeClr val="tx1"/>
                </a:solidFill>
                <a:miter lim="800000"/>
                <a:headEnd/>
                <a:tailEnd/>
              </a:ln>
            </p:spPr>
            <p:txBody>
              <a:bodyPr wrap="none" anchor="ctr"/>
              <a:lstStyle/>
              <a:p>
                <a:pPr algn="l">
                  <a:lnSpc>
                    <a:spcPct val="80000"/>
                  </a:lnSpc>
                </a:pPr>
                <a:r>
                  <a:rPr lang="en-US" altLang="zh-TW" sz="1200" b="1">
                    <a:solidFill>
                      <a:srgbClr val="FFFFFF"/>
                    </a:solidFill>
                    <a:ea typeface="標楷體" pitchFamily="65" charset="-120"/>
                  </a:rPr>
                  <a:t>Internal</a:t>
                </a:r>
              </a:p>
              <a:p>
                <a:pPr algn="l">
                  <a:lnSpc>
                    <a:spcPct val="80000"/>
                  </a:lnSpc>
                </a:pPr>
                <a:r>
                  <a:rPr lang="en-US" altLang="zh-TW" sz="1200" b="1">
                    <a:solidFill>
                      <a:srgbClr val="FFFFFF"/>
                    </a:solidFill>
                    <a:ea typeface="標楷體" pitchFamily="65" charset="-120"/>
                  </a:rPr>
                  <a:t>Business</a:t>
                </a:r>
              </a:p>
              <a:p>
                <a:pPr algn="l">
                  <a:lnSpc>
                    <a:spcPct val="80000"/>
                  </a:lnSpc>
                </a:pPr>
                <a:r>
                  <a:rPr lang="en-US" altLang="zh-TW" sz="1200" b="1">
                    <a:solidFill>
                      <a:srgbClr val="FFFFFF"/>
                    </a:solidFill>
                    <a:ea typeface="標楷體" pitchFamily="65" charset="-120"/>
                  </a:rPr>
                  <a:t>Environment</a:t>
                </a:r>
              </a:p>
            </p:txBody>
          </p:sp>
          <p:sp>
            <p:nvSpPr>
              <p:cNvPr id="129038" name="Line 26"/>
              <p:cNvSpPr>
                <a:spLocks noChangeShapeType="1"/>
              </p:cNvSpPr>
              <p:nvPr/>
            </p:nvSpPr>
            <p:spPr bwMode="auto">
              <a:xfrm>
                <a:off x="864" y="1344"/>
                <a:ext cx="912" cy="912"/>
              </a:xfrm>
              <a:prstGeom prst="line">
                <a:avLst/>
              </a:prstGeom>
              <a:noFill/>
              <a:ln w="19050">
                <a:solidFill>
                  <a:schemeClr val="tx1"/>
                </a:solidFill>
                <a:round/>
                <a:headEnd/>
                <a:tailEnd type="triangle" w="med" len="med"/>
              </a:ln>
            </p:spPr>
            <p:txBody>
              <a:bodyPr wrap="none" anchor="ctr"/>
              <a:lstStyle/>
              <a:p>
                <a:endParaRPr lang="zh-TW" altLang="en-US"/>
              </a:p>
            </p:txBody>
          </p:sp>
          <p:sp>
            <p:nvSpPr>
              <p:cNvPr id="129039" name="Rectangle 27"/>
              <p:cNvSpPr>
                <a:spLocks noChangeArrowheads="1"/>
              </p:cNvSpPr>
              <p:nvPr/>
            </p:nvSpPr>
            <p:spPr bwMode="auto">
              <a:xfrm>
                <a:off x="2112" y="672"/>
                <a:ext cx="720" cy="336"/>
              </a:xfrm>
              <a:prstGeom prst="rect">
                <a:avLst/>
              </a:prstGeom>
              <a:solidFill>
                <a:srgbClr val="9900CC"/>
              </a:solidFill>
              <a:ln w="19050">
                <a:solidFill>
                  <a:schemeClr val="tx1"/>
                </a:solidFill>
                <a:miter lim="800000"/>
                <a:headEnd/>
                <a:tailEnd/>
              </a:ln>
            </p:spPr>
            <p:txBody>
              <a:bodyPr wrap="none" anchor="ctr"/>
              <a:lstStyle/>
              <a:p>
                <a:pPr algn="l">
                  <a:lnSpc>
                    <a:spcPct val="80000"/>
                  </a:lnSpc>
                </a:pPr>
                <a:r>
                  <a:rPr lang="en-US" altLang="zh-TW" sz="1200" b="1">
                    <a:solidFill>
                      <a:srgbClr val="FFFFFF"/>
                    </a:solidFill>
                    <a:ea typeface="標楷體" pitchFamily="65" charset="-120"/>
                  </a:rPr>
                  <a:t>External</a:t>
                </a:r>
              </a:p>
              <a:p>
                <a:pPr algn="l">
                  <a:lnSpc>
                    <a:spcPct val="80000"/>
                  </a:lnSpc>
                </a:pPr>
                <a:r>
                  <a:rPr lang="en-US" altLang="zh-TW" sz="1200" b="1">
                    <a:solidFill>
                      <a:srgbClr val="FFFFFF"/>
                    </a:solidFill>
                    <a:ea typeface="標楷體" pitchFamily="65" charset="-120"/>
                  </a:rPr>
                  <a:t>Business</a:t>
                </a:r>
              </a:p>
              <a:p>
                <a:pPr algn="l">
                  <a:lnSpc>
                    <a:spcPct val="80000"/>
                  </a:lnSpc>
                </a:pPr>
                <a:r>
                  <a:rPr lang="en-US" altLang="zh-TW" sz="1200" b="1">
                    <a:solidFill>
                      <a:srgbClr val="FFFFFF"/>
                    </a:solidFill>
                    <a:ea typeface="標楷體" pitchFamily="65" charset="-120"/>
                  </a:rPr>
                  <a:t>Environment</a:t>
                </a:r>
              </a:p>
            </p:txBody>
          </p:sp>
          <p:sp>
            <p:nvSpPr>
              <p:cNvPr id="129040" name="Line 28"/>
              <p:cNvSpPr>
                <a:spLocks noChangeShapeType="1"/>
              </p:cNvSpPr>
              <p:nvPr/>
            </p:nvSpPr>
            <p:spPr bwMode="auto">
              <a:xfrm flipH="1">
                <a:off x="2112" y="1008"/>
                <a:ext cx="288" cy="1104"/>
              </a:xfrm>
              <a:prstGeom prst="line">
                <a:avLst/>
              </a:prstGeom>
              <a:noFill/>
              <a:ln w="19050">
                <a:solidFill>
                  <a:schemeClr val="tx1"/>
                </a:solidFill>
                <a:round/>
                <a:headEnd/>
                <a:tailEnd type="triangle" w="med" len="med"/>
              </a:ln>
            </p:spPr>
            <p:txBody>
              <a:bodyPr wrap="none" anchor="ctr"/>
              <a:lstStyle/>
              <a:p>
                <a:endParaRPr lang="zh-TW" altLang="en-US"/>
              </a:p>
            </p:txBody>
          </p:sp>
          <p:sp>
            <p:nvSpPr>
              <p:cNvPr id="129041" name="Rectangle 29"/>
              <p:cNvSpPr>
                <a:spLocks noChangeArrowheads="1"/>
              </p:cNvSpPr>
              <p:nvPr/>
            </p:nvSpPr>
            <p:spPr bwMode="auto">
              <a:xfrm>
                <a:off x="2976" y="1392"/>
                <a:ext cx="768" cy="336"/>
              </a:xfrm>
              <a:prstGeom prst="rect">
                <a:avLst/>
              </a:prstGeom>
              <a:solidFill>
                <a:srgbClr val="9900CC"/>
              </a:solidFill>
              <a:ln w="19050">
                <a:solidFill>
                  <a:schemeClr val="tx1"/>
                </a:solidFill>
                <a:miter lim="800000"/>
                <a:headEnd/>
                <a:tailEnd/>
              </a:ln>
            </p:spPr>
            <p:txBody>
              <a:bodyPr wrap="none" anchor="ctr"/>
              <a:lstStyle/>
              <a:p>
                <a:pPr algn="l">
                  <a:lnSpc>
                    <a:spcPct val="80000"/>
                  </a:lnSpc>
                </a:pPr>
                <a:r>
                  <a:rPr lang="en-US" altLang="zh-TW" sz="1200">
                    <a:solidFill>
                      <a:srgbClr val="FFFFFF"/>
                    </a:solidFill>
                    <a:ea typeface="標楷體" pitchFamily="65" charset="-120"/>
                  </a:rPr>
                  <a:t>Current</a:t>
                </a:r>
              </a:p>
              <a:p>
                <a:pPr algn="l">
                  <a:lnSpc>
                    <a:spcPct val="80000"/>
                  </a:lnSpc>
                </a:pPr>
                <a:r>
                  <a:rPr lang="en-US" altLang="zh-TW" sz="1200">
                    <a:solidFill>
                      <a:srgbClr val="FFFFFF"/>
                    </a:solidFill>
                    <a:ea typeface="標楷體" pitchFamily="65" charset="-120"/>
                  </a:rPr>
                  <a:t>Applications</a:t>
                </a:r>
              </a:p>
              <a:p>
                <a:pPr algn="l">
                  <a:lnSpc>
                    <a:spcPct val="80000"/>
                  </a:lnSpc>
                </a:pPr>
                <a:r>
                  <a:rPr lang="en-US" altLang="zh-TW" sz="1200">
                    <a:solidFill>
                      <a:srgbClr val="FFFFFF"/>
                    </a:solidFill>
                    <a:ea typeface="標楷體" pitchFamily="65" charset="-120"/>
                  </a:rPr>
                  <a:t>Portfolio</a:t>
                </a:r>
              </a:p>
            </p:txBody>
          </p:sp>
          <p:sp>
            <p:nvSpPr>
              <p:cNvPr id="129042" name="Rectangle 30"/>
              <p:cNvSpPr>
                <a:spLocks noChangeArrowheads="1"/>
              </p:cNvSpPr>
              <p:nvPr/>
            </p:nvSpPr>
            <p:spPr bwMode="auto">
              <a:xfrm>
                <a:off x="4560" y="720"/>
                <a:ext cx="768" cy="480"/>
              </a:xfrm>
              <a:prstGeom prst="rect">
                <a:avLst/>
              </a:prstGeom>
              <a:solidFill>
                <a:srgbClr val="9900CC"/>
              </a:solidFill>
              <a:ln w="19050">
                <a:solidFill>
                  <a:schemeClr val="tx1"/>
                </a:solidFill>
                <a:miter lim="800000"/>
                <a:headEnd/>
                <a:tailEnd/>
              </a:ln>
            </p:spPr>
            <p:txBody>
              <a:bodyPr wrap="none"/>
              <a:lstStyle/>
              <a:p>
                <a:pPr algn="l" fontAlgn="t">
                  <a:lnSpc>
                    <a:spcPct val="80000"/>
                  </a:lnSpc>
                </a:pPr>
                <a:r>
                  <a:rPr lang="en-US" altLang="zh-TW" sz="1200" b="1">
                    <a:solidFill>
                      <a:srgbClr val="FFFFFF"/>
                    </a:solidFill>
                    <a:ea typeface="標楷體" pitchFamily="65" charset="-120"/>
                  </a:rPr>
                  <a:t>Internal</a:t>
                </a:r>
              </a:p>
              <a:p>
                <a:pPr algn="l" fontAlgn="t">
                  <a:lnSpc>
                    <a:spcPct val="80000"/>
                  </a:lnSpc>
                </a:pPr>
                <a:r>
                  <a:rPr lang="en-US" altLang="zh-TW" sz="1200" b="1">
                    <a:solidFill>
                      <a:srgbClr val="FFFFFF"/>
                    </a:solidFill>
                    <a:ea typeface="標楷體" pitchFamily="65" charset="-120"/>
                  </a:rPr>
                  <a:t>IS/IT</a:t>
                </a:r>
              </a:p>
              <a:p>
                <a:pPr algn="l" fontAlgn="t">
                  <a:lnSpc>
                    <a:spcPct val="80000"/>
                  </a:lnSpc>
                </a:pPr>
                <a:r>
                  <a:rPr lang="en-US" altLang="zh-TW" sz="1200" b="1">
                    <a:solidFill>
                      <a:srgbClr val="FFFFFF"/>
                    </a:solidFill>
                    <a:ea typeface="標楷體" pitchFamily="65" charset="-120"/>
                  </a:rPr>
                  <a:t>Environment</a:t>
                </a:r>
              </a:p>
            </p:txBody>
          </p:sp>
          <p:sp>
            <p:nvSpPr>
              <p:cNvPr id="129043" name="Rectangle 31"/>
              <p:cNvSpPr>
                <a:spLocks noChangeArrowheads="1"/>
              </p:cNvSpPr>
              <p:nvPr/>
            </p:nvSpPr>
            <p:spPr bwMode="auto">
              <a:xfrm>
                <a:off x="4560" y="1824"/>
                <a:ext cx="720" cy="336"/>
              </a:xfrm>
              <a:prstGeom prst="rect">
                <a:avLst/>
              </a:prstGeom>
              <a:solidFill>
                <a:srgbClr val="9900CC"/>
              </a:solidFill>
              <a:ln w="19050">
                <a:solidFill>
                  <a:schemeClr val="tx1"/>
                </a:solidFill>
                <a:miter lim="800000"/>
                <a:headEnd/>
                <a:tailEnd/>
              </a:ln>
            </p:spPr>
            <p:txBody>
              <a:bodyPr wrap="none" anchor="ctr"/>
              <a:lstStyle/>
              <a:p>
                <a:pPr algn="l">
                  <a:lnSpc>
                    <a:spcPct val="80000"/>
                  </a:lnSpc>
                </a:pPr>
                <a:r>
                  <a:rPr lang="en-US" altLang="zh-TW" sz="1200" b="1">
                    <a:solidFill>
                      <a:srgbClr val="FFFFFF"/>
                    </a:solidFill>
                    <a:ea typeface="標楷體" pitchFamily="65" charset="-120"/>
                  </a:rPr>
                  <a:t>External</a:t>
                </a:r>
              </a:p>
              <a:p>
                <a:pPr algn="l">
                  <a:lnSpc>
                    <a:spcPct val="80000"/>
                  </a:lnSpc>
                </a:pPr>
                <a:r>
                  <a:rPr lang="en-US" altLang="zh-TW" sz="1200" b="1">
                    <a:solidFill>
                      <a:srgbClr val="FFFFFF"/>
                    </a:solidFill>
                    <a:ea typeface="標楷體" pitchFamily="65" charset="-120"/>
                  </a:rPr>
                  <a:t>IS/IT</a:t>
                </a:r>
              </a:p>
              <a:p>
                <a:pPr algn="l">
                  <a:lnSpc>
                    <a:spcPct val="80000"/>
                  </a:lnSpc>
                </a:pPr>
                <a:r>
                  <a:rPr lang="en-US" altLang="zh-TW" sz="1200" b="1">
                    <a:solidFill>
                      <a:srgbClr val="FFFFFF"/>
                    </a:solidFill>
                    <a:ea typeface="標楷體" pitchFamily="65" charset="-120"/>
                  </a:rPr>
                  <a:t>Environment</a:t>
                </a:r>
              </a:p>
            </p:txBody>
          </p:sp>
          <p:sp>
            <p:nvSpPr>
              <p:cNvPr id="129044" name="Line 32"/>
              <p:cNvSpPr>
                <a:spLocks noChangeShapeType="1"/>
              </p:cNvSpPr>
              <p:nvPr/>
            </p:nvSpPr>
            <p:spPr bwMode="auto">
              <a:xfrm flipV="1">
                <a:off x="2976" y="1056"/>
                <a:ext cx="1584" cy="336"/>
              </a:xfrm>
              <a:prstGeom prst="line">
                <a:avLst/>
              </a:prstGeom>
              <a:noFill/>
              <a:ln w="19050">
                <a:solidFill>
                  <a:schemeClr val="tx1"/>
                </a:solidFill>
                <a:prstDash val="lgDash"/>
                <a:round/>
                <a:headEnd/>
                <a:tailEnd/>
              </a:ln>
            </p:spPr>
            <p:txBody>
              <a:bodyPr wrap="none" anchor="ctr"/>
              <a:lstStyle/>
              <a:p>
                <a:endParaRPr lang="zh-TW" altLang="en-US"/>
              </a:p>
            </p:txBody>
          </p:sp>
          <p:sp>
            <p:nvSpPr>
              <p:cNvPr id="129045" name="Line 33"/>
              <p:cNvSpPr>
                <a:spLocks noChangeShapeType="1"/>
              </p:cNvSpPr>
              <p:nvPr/>
            </p:nvSpPr>
            <p:spPr bwMode="auto">
              <a:xfrm flipV="1">
                <a:off x="3744" y="1056"/>
                <a:ext cx="1104" cy="336"/>
              </a:xfrm>
              <a:prstGeom prst="line">
                <a:avLst/>
              </a:prstGeom>
              <a:noFill/>
              <a:ln w="19050">
                <a:solidFill>
                  <a:schemeClr val="tx1"/>
                </a:solidFill>
                <a:prstDash val="lgDash"/>
                <a:round/>
                <a:headEnd/>
                <a:tailEnd/>
              </a:ln>
            </p:spPr>
            <p:txBody>
              <a:bodyPr wrap="none" anchor="ctr"/>
              <a:lstStyle/>
              <a:p>
                <a:endParaRPr lang="zh-TW" altLang="en-US"/>
              </a:p>
            </p:txBody>
          </p:sp>
          <p:sp>
            <p:nvSpPr>
              <p:cNvPr id="129046" name="Line 34"/>
              <p:cNvSpPr>
                <a:spLocks noChangeShapeType="1"/>
              </p:cNvSpPr>
              <p:nvPr/>
            </p:nvSpPr>
            <p:spPr bwMode="auto">
              <a:xfrm flipV="1">
                <a:off x="3744" y="1200"/>
                <a:ext cx="1104" cy="528"/>
              </a:xfrm>
              <a:prstGeom prst="line">
                <a:avLst/>
              </a:prstGeom>
              <a:noFill/>
              <a:ln w="19050">
                <a:solidFill>
                  <a:schemeClr val="tx1"/>
                </a:solidFill>
                <a:prstDash val="lgDash"/>
                <a:round/>
                <a:headEnd/>
                <a:tailEnd/>
              </a:ln>
            </p:spPr>
            <p:txBody>
              <a:bodyPr wrap="none" anchor="ctr"/>
              <a:lstStyle/>
              <a:p>
                <a:endParaRPr lang="zh-TW" altLang="en-US"/>
              </a:p>
            </p:txBody>
          </p:sp>
          <p:sp>
            <p:nvSpPr>
              <p:cNvPr id="129047" name="Line 35"/>
              <p:cNvSpPr>
                <a:spLocks noChangeShapeType="1"/>
              </p:cNvSpPr>
              <p:nvPr/>
            </p:nvSpPr>
            <p:spPr bwMode="auto">
              <a:xfrm flipH="1">
                <a:off x="2832" y="1200"/>
                <a:ext cx="2160" cy="1056"/>
              </a:xfrm>
              <a:prstGeom prst="line">
                <a:avLst/>
              </a:prstGeom>
              <a:noFill/>
              <a:ln w="19050">
                <a:solidFill>
                  <a:schemeClr val="tx1"/>
                </a:solidFill>
                <a:round/>
                <a:headEnd/>
                <a:tailEnd type="triangle" w="med" len="med"/>
              </a:ln>
            </p:spPr>
            <p:txBody>
              <a:bodyPr wrap="none" anchor="ctr"/>
              <a:lstStyle/>
              <a:p>
                <a:endParaRPr lang="zh-TW" altLang="en-US"/>
              </a:p>
            </p:txBody>
          </p:sp>
          <p:sp>
            <p:nvSpPr>
              <p:cNvPr id="129048" name="Line 36"/>
              <p:cNvSpPr>
                <a:spLocks noChangeShapeType="1"/>
              </p:cNvSpPr>
              <p:nvPr/>
            </p:nvSpPr>
            <p:spPr bwMode="auto">
              <a:xfrm flipH="1">
                <a:off x="2928" y="2016"/>
                <a:ext cx="1632" cy="432"/>
              </a:xfrm>
              <a:prstGeom prst="line">
                <a:avLst/>
              </a:prstGeom>
              <a:noFill/>
              <a:ln w="19050">
                <a:solidFill>
                  <a:schemeClr val="tx1"/>
                </a:solidFill>
                <a:round/>
                <a:headEnd/>
                <a:tailEnd type="triangle" w="med" len="med"/>
              </a:ln>
            </p:spPr>
            <p:txBody>
              <a:bodyPr wrap="none" anchor="ctr"/>
              <a:lstStyle/>
              <a:p>
                <a:endParaRPr lang="zh-TW" altLang="en-US"/>
              </a:p>
            </p:txBody>
          </p:sp>
        </p:grpSp>
        <p:sp>
          <p:nvSpPr>
            <p:cNvPr id="129036" name="Rectangle 37"/>
            <p:cNvSpPr>
              <a:spLocks noChangeArrowheads="1"/>
            </p:cNvSpPr>
            <p:nvPr/>
          </p:nvSpPr>
          <p:spPr bwMode="auto">
            <a:xfrm>
              <a:off x="4560" y="1056"/>
              <a:ext cx="288" cy="144"/>
            </a:xfrm>
            <a:prstGeom prst="rect">
              <a:avLst/>
            </a:prstGeom>
            <a:solidFill>
              <a:srgbClr val="9900CC"/>
            </a:solidFill>
            <a:ln w="9525">
              <a:solidFill>
                <a:schemeClr val="tx1"/>
              </a:solidFill>
              <a:prstDash val="dash"/>
              <a:miter lim="800000"/>
              <a:headEnd/>
              <a:tailEnd/>
            </a:ln>
          </p:spPr>
          <p:txBody>
            <a:bodyPr wrap="none" anchor="ctr"/>
            <a:lstStyle/>
            <a:p>
              <a:endParaRPr lang="zh-TW" altLang="en-US"/>
            </a:p>
          </p:txBody>
        </p:sp>
      </p:grpSp>
      <p:pic>
        <p:nvPicPr>
          <p:cNvPr id="129033" name="Picture 38" descr="j0336339"/>
          <p:cNvPicPr>
            <a:picLocks noGrp="1" noChangeAspect="1" noChangeArrowheads="1" noCrop="1"/>
          </p:cNvPicPr>
          <p:nvPr>
            <p:ph/>
          </p:nvPr>
        </p:nvPicPr>
        <p:blipFill>
          <a:blip r:embed="rId2" cstate="print"/>
          <a:srcRect/>
          <a:stretch>
            <a:fillRect/>
          </a:stretch>
        </p:blipFill>
        <p:spPr>
          <a:xfrm>
            <a:off x="6156325" y="0"/>
            <a:ext cx="838200" cy="78105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 name="投影片編號版面配置區 5"/>
          <p:cNvSpPr>
            <a:spLocks noGrp="1"/>
          </p:cNvSpPr>
          <p:nvPr>
            <p:ph type="sldNum" sz="quarter" idx="12"/>
          </p:nvPr>
        </p:nvSpPr>
        <p:spPr/>
        <p:txBody>
          <a:bodyPr/>
          <a:lstStyle/>
          <a:p>
            <a:pPr>
              <a:defRPr/>
            </a:pPr>
            <a:fld id="{F26D54F2-C5FB-496D-98FC-C04AB4EA2178}" type="slidenum">
              <a:rPr lang="en-US" altLang="zh-TW"/>
              <a:pPr>
                <a:defRPr/>
              </a:pPr>
              <a:t>7</a:t>
            </a:fld>
            <a:endParaRPr lang="en-US" altLang="zh-TW"/>
          </a:p>
        </p:txBody>
      </p:sp>
      <p:sp>
        <p:nvSpPr>
          <p:cNvPr id="2411522" name="Rectangle 2"/>
          <p:cNvSpPr>
            <a:spLocks noGrp="1" noChangeArrowheads="1"/>
          </p:cNvSpPr>
          <p:nvPr>
            <p:ph type="title"/>
          </p:nvPr>
        </p:nvSpPr>
        <p:spPr>
          <a:xfrm>
            <a:off x="685800" y="0"/>
            <a:ext cx="7772400" cy="1143000"/>
          </a:xfrm>
        </p:spPr>
        <p:txBody>
          <a:bodyPr/>
          <a:lstStyle/>
          <a:p>
            <a:pPr eaLnBrk="1" hangingPunct="1">
              <a:defRPr/>
            </a:pPr>
            <a:r>
              <a:rPr lang="zh-TW" altLang="en-US" smtClean="0">
                <a:solidFill>
                  <a:srgbClr val="FFFFCC"/>
                </a:solidFill>
              </a:rPr>
              <a:t>策略資訊系統規劃的範疇</a:t>
            </a:r>
          </a:p>
        </p:txBody>
      </p:sp>
      <p:sp>
        <p:nvSpPr>
          <p:cNvPr id="2411523" name="Oval 3"/>
          <p:cNvSpPr>
            <a:spLocks noChangeArrowheads="1"/>
          </p:cNvSpPr>
          <p:nvPr/>
        </p:nvSpPr>
        <p:spPr bwMode="auto">
          <a:xfrm>
            <a:off x="323850" y="2732088"/>
            <a:ext cx="2057400" cy="1143000"/>
          </a:xfrm>
          <a:prstGeom prst="ellipse">
            <a:avLst/>
          </a:prstGeom>
          <a:solidFill>
            <a:schemeClr val="bg2"/>
          </a:solidFill>
          <a:ln w="19050">
            <a:solidFill>
              <a:schemeClr val="tx1"/>
            </a:solidFill>
            <a:round/>
            <a:headEnd/>
            <a:tailEnd/>
          </a:ln>
        </p:spPr>
        <p:txBody>
          <a:bodyPr wrap="none" anchor="ctr"/>
          <a:lstStyle/>
          <a:p>
            <a:pPr eaLnBrk="0" hangingPunct="0"/>
            <a:r>
              <a:rPr kumimoji="0" lang="en-US" altLang="zh-TW" b="1">
                <a:solidFill>
                  <a:srgbClr val="FF99FF"/>
                </a:solidFill>
                <a:ea typeface="標楷體" pitchFamily="65" charset="-120"/>
              </a:rPr>
              <a:t>Strategic</a:t>
            </a:r>
          </a:p>
          <a:p>
            <a:pPr eaLnBrk="0" hangingPunct="0"/>
            <a:r>
              <a:rPr kumimoji="0" lang="en-US" altLang="zh-TW" b="1">
                <a:solidFill>
                  <a:srgbClr val="FF99FF"/>
                </a:solidFill>
                <a:ea typeface="標楷體" pitchFamily="65" charset="-120"/>
              </a:rPr>
              <a:t>IS/IT</a:t>
            </a:r>
          </a:p>
          <a:p>
            <a:pPr eaLnBrk="0" hangingPunct="0"/>
            <a:r>
              <a:rPr kumimoji="0" lang="en-US" altLang="zh-TW" b="1">
                <a:solidFill>
                  <a:srgbClr val="FF99FF"/>
                </a:solidFill>
                <a:ea typeface="標楷體" pitchFamily="65" charset="-120"/>
              </a:rPr>
              <a:t>Planning</a:t>
            </a:r>
          </a:p>
          <a:p>
            <a:pPr eaLnBrk="0" hangingPunct="0"/>
            <a:r>
              <a:rPr kumimoji="0" lang="en-US" altLang="zh-TW" b="1">
                <a:solidFill>
                  <a:srgbClr val="FF99FF"/>
                </a:solidFill>
                <a:ea typeface="標楷體" pitchFamily="65" charset="-120"/>
              </a:rPr>
              <a:t>Process</a:t>
            </a:r>
          </a:p>
        </p:txBody>
      </p:sp>
      <p:sp>
        <p:nvSpPr>
          <p:cNvPr id="2411524" name="Rectangle 4"/>
          <p:cNvSpPr>
            <a:spLocks noChangeArrowheads="1"/>
          </p:cNvSpPr>
          <p:nvPr/>
        </p:nvSpPr>
        <p:spPr bwMode="auto">
          <a:xfrm>
            <a:off x="3295650" y="3722688"/>
            <a:ext cx="1741488" cy="630237"/>
          </a:xfrm>
          <a:prstGeom prst="rect">
            <a:avLst/>
          </a:prstGeom>
          <a:solidFill>
            <a:schemeClr val="tx2"/>
          </a:solidFill>
          <a:ln w="19050">
            <a:solidFill>
              <a:schemeClr val="tx1"/>
            </a:solidFill>
            <a:miter lim="800000"/>
            <a:headEnd/>
            <a:tailEnd/>
          </a:ln>
        </p:spPr>
        <p:txBody>
          <a:bodyPr wrap="none" anchor="ctr"/>
          <a:lstStyle/>
          <a:p>
            <a:pPr eaLnBrk="0" hangingPunct="0"/>
            <a:r>
              <a:rPr kumimoji="0" lang="zh-TW" altLang="en-US" sz="2000" b="1">
                <a:solidFill>
                  <a:schemeClr val="bg2"/>
                </a:solidFill>
                <a:ea typeface="標楷體" pitchFamily="65" charset="-120"/>
              </a:rPr>
              <a:t>使用規劃模式：</a:t>
            </a:r>
          </a:p>
          <a:p>
            <a:pPr eaLnBrk="0" hangingPunct="0"/>
            <a:r>
              <a:rPr kumimoji="0" lang="zh-TW" altLang="en-US" sz="2000" b="1">
                <a:solidFill>
                  <a:schemeClr val="bg2"/>
                </a:solidFill>
                <a:ea typeface="標楷體" pitchFamily="65" charset="-120"/>
              </a:rPr>
              <a:t>綜合模式</a:t>
            </a:r>
          </a:p>
        </p:txBody>
      </p:sp>
      <p:sp>
        <p:nvSpPr>
          <p:cNvPr id="2411525" name="Line 5"/>
          <p:cNvSpPr>
            <a:spLocks noChangeShapeType="1"/>
          </p:cNvSpPr>
          <p:nvPr/>
        </p:nvSpPr>
        <p:spPr bwMode="auto">
          <a:xfrm flipH="1" flipV="1">
            <a:off x="2262188" y="3614738"/>
            <a:ext cx="1020762" cy="431800"/>
          </a:xfrm>
          <a:prstGeom prst="line">
            <a:avLst/>
          </a:prstGeom>
          <a:noFill/>
          <a:ln w="19050">
            <a:solidFill>
              <a:schemeClr val="tx1"/>
            </a:solidFill>
            <a:round/>
            <a:headEnd/>
            <a:tailEnd type="triangle" w="med" len="med"/>
          </a:ln>
        </p:spPr>
        <p:txBody>
          <a:bodyPr wrap="none" anchor="ctr"/>
          <a:lstStyle/>
          <a:p>
            <a:endParaRPr lang="zh-TW" altLang="en-US"/>
          </a:p>
        </p:txBody>
      </p:sp>
      <p:sp>
        <p:nvSpPr>
          <p:cNvPr id="2411526" name="Rectangle 6"/>
          <p:cNvSpPr>
            <a:spLocks noChangeArrowheads="1"/>
          </p:cNvSpPr>
          <p:nvPr/>
        </p:nvSpPr>
        <p:spPr bwMode="auto">
          <a:xfrm>
            <a:off x="285750" y="5556250"/>
            <a:ext cx="871538" cy="533400"/>
          </a:xfrm>
          <a:prstGeom prst="rect">
            <a:avLst/>
          </a:prstGeom>
          <a:solidFill>
            <a:srgbClr val="663300"/>
          </a:solidFill>
          <a:ln w="19050">
            <a:solidFill>
              <a:schemeClr val="tx1"/>
            </a:solidFill>
            <a:miter lim="800000"/>
            <a:headEnd/>
            <a:tailEnd/>
          </a:ln>
        </p:spPr>
        <p:txBody>
          <a:bodyPr wrap="none" anchor="ctr"/>
          <a:lstStyle/>
          <a:p>
            <a:pPr eaLnBrk="0" hangingPunct="0"/>
            <a:r>
              <a:rPr kumimoji="0" lang="en-US" altLang="zh-TW" sz="2600" b="1">
                <a:solidFill>
                  <a:schemeClr val="accent2"/>
                </a:solidFill>
                <a:ea typeface="標楷體" pitchFamily="65" charset="-120"/>
              </a:rPr>
              <a:t>IM</a:t>
            </a:r>
          </a:p>
        </p:txBody>
      </p:sp>
      <p:sp>
        <p:nvSpPr>
          <p:cNvPr id="2411527" name="Rectangle 7"/>
          <p:cNvSpPr>
            <a:spLocks noChangeArrowheads="1"/>
          </p:cNvSpPr>
          <p:nvPr/>
        </p:nvSpPr>
        <p:spPr bwMode="auto">
          <a:xfrm>
            <a:off x="2122488" y="5543550"/>
            <a:ext cx="946150" cy="533400"/>
          </a:xfrm>
          <a:prstGeom prst="rect">
            <a:avLst/>
          </a:prstGeom>
          <a:solidFill>
            <a:srgbClr val="663300"/>
          </a:solidFill>
          <a:ln w="19050">
            <a:solidFill>
              <a:schemeClr val="tx1"/>
            </a:solidFill>
            <a:miter lim="800000"/>
            <a:headEnd/>
            <a:tailEnd/>
          </a:ln>
        </p:spPr>
        <p:txBody>
          <a:bodyPr wrap="none" anchor="ctr"/>
          <a:lstStyle/>
          <a:p>
            <a:pPr eaLnBrk="0" hangingPunct="0"/>
            <a:r>
              <a:rPr kumimoji="0" lang="en-US" altLang="zh-TW" sz="2600" b="1">
                <a:solidFill>
                  <a:schemeClr val="accent2"/>
                </a:solidFill>
                <a:ea typeface="標楷體" pitchFamily="65" charset="-120"/>
              </a:rPr>
              <a:t>IT</a:t>
            </a:r>
          </a:p>
        </p:txBody>
      </p:sp>
      <p:sp>
        <p:nvSpPr>
          <p:cNvPr id="2411528" name="Rectangle 8"/>
          <p:cNvSpPr>
            <a:spLocks noChangeArrowheads="1"/>
          </p:cNvSpPr>
          <p:nvPr/>
        </p:nvSpPr>
        <p:spPr bwMode="auto">
          <a:xfrm>
            <a:off x="3986213" y="5572125"/>
            <a:ext cx="995362" cy="457200"/>
          </a:xfrm>
          <a:prstGeom prst="rect">
            <a:avLst/>
          </a:prstGeom>
          <a:solidFill>
            <a:srgbClr val="663300"/>
          </a:solidFill>
          <a:ln w="19050">
            <a:solidFill>
              <a:schemeClr val="tx1"/>
            </a:solidFill>
            <a:miter lim="800000"/>
            <a:headEnd/>
            <a:tailEnd/>
          </a:ln>
        </p:spPr>
        <p:txBody>
          <a:bodyPr wrap="none" anchor="ctr"/>
          <a:lstStyle/>
          <a:p>
            <a:pPr eaLnBrk="0" hangingPunct="0"/>
            <a:r>
              <a:rPr kumimoji="0" lang="en-US" altLang="zh-TW" sz="2600" b="1">
                <a:solidFill>
                  <a:schemeClr val="accent2"/>
                </a:solidFill>
                <a:ea typeface="標楷體" pitchFamily="65" charset="-120"/>
              </a:rPr>
              <a:t>IS</a:t>
            </a:r>
          </a:p>
        </p:txBody>
      </p:sp>
      <p:sp>
        <p:nvSpPr>
          <p:cNvPr id="2411529" name="Line 9"/>
          <p:cNvSpPr>
            <a:spLocks noChangeShapeType="1"/>
          </p:cNvSpPr>
          <p:nvPr/>
        </p:nvSpPr>
        <p:spPr bwMode="auto">
          <a:xfrm>
            <a:off x="1854200" y="3805238"/>
            <a:ext cx="2587625" cy="1776412"/>
          </a:xfrm>
          <a:prstGeom prst="line">
            <a:avLst/>
          </a:prstGeom>
          <a:noFill/>
          <a:ln w="19050">
            <a:solidFill>
              <a:schemeClr val="tx1"/>
            </a:solidFill>
            <a:round/>
            <a:headEnd/>
            <a:tailEnd type="triangle" w="med" len="med"/>
          </a:ln>
        </p:spPr>
        <p:txBody>
          <a:bodyPr wrap="none" anchor="ctr"/>
          <a:lstStyle/>
          <a:p>
            <a:endParaRPr lang="zh-TW" altLang="en-US"/>
          </a:p>
        </p:txBody>
      </p:sp>
      <p:sp>
        <p:nvSpPr>
          <p:cNvPr id="2411530" name="Line 10"/>
          <p:cNvSpPr>
            <a:spLocks noChangeShapeType="1"/>
          </p:cNvSpPr>
          <p:nvPr/>
        </p:nvSpPr>
        <p:spPr bwMode="auto">
          <a:xfrm>
            <a:off x="1422400" y="3863975"/>
            <a:ext cx="1085850" cy="1681163"/>
          </a:xfrm>
          <a:prstGeom prst="line">
            <a:avLst/>
          </a:prstGeom>
          <a:noFill/>
          <a:ln w="19050">
            <a:solidFill>
              <a:schemeClr val="tx1"/>
            </a:solidFill>
            <a:round/>
            <a:headEnd/>
            <a:tailEnd type="triangle" w="med" len="med"/>
          </a:ln>
        </p:spPr>
        <p:txBody>
          <a:bodyPr wrap="none" anchor="ctr"/>
          <a:lstStyle/>
          <a:p>
            <a:endParaRPr lang="zh-TW" altLang="en-US"/>
          </a:p>
        </p:txBody>
      </p:sp>
      <p:sp>
        <p:nvSpPr>
          <p:cNvPr id="2411531" name="Line 11"/>
          <p:cNvSpPr>
            <a:spLocks noChangeShapeType="1"/>
          </p:cNvSpPr>
          <p:nvPr/>
        </p:nvSpPr>
        <p:spPr bwMode="auto">
          <a:xfrm flipH="1">
            <a:off x="666750" y="3852863"/>
            <a:ext cx="350838" cy="1660525"/>
          </a:xfrm>
          <a:prstGeom prst="line">
            <a:avLst/>
          </a:prstGeom>
          <a:noFill/>
          <a:ln w="19050">
            <a:solidFill>
              <a:schemeClr val="tx1"/>
            </a:solidFill>
            <a:round/>
            <a:headEnd/>
            <a:tailEnd type="triangle" w="med" len="med"/>
          </a:ln>
        </p:spPr>
        <p:txBody>
          <a:bodyPr wrap="none" anchor="ctr"/>
          <a:lstStyle/>
          <a:p>
            <a:endParaRPr lang="zh-TW" altLang="en-US"/>
          </a:p>
        </p:txBody>
      </p:sp>
      <p:sp>
        <p:nvSpPr>
          <p:cNvPr id="2411532" name="Line 12"/>
          <p:cNvSpPr>
            <a:spLocks noChangeShapeType="1"/>
          </p:cNvSpPr>
          <p:nvPr/>
        </p:nvSpPr>
        <p:spPr bwMode="auto">
          <a:xfrm>
            <a:off x="1228725" y="5830888"/>
            <a:ext cx="911225" cy="1587"/>
          </a:xfrm>
          <a:prstGeom prst="line">
            <a:avLst/>
          </a:prstGeom>
          <a:noFill/>
          <a:ln w="19050">
            <a:solidFill>
              <a:schemeClr val="tx1"/>
            </a:solidFill>
            <a:prstDash val="lgDash"/>
            <a:round/>
            <a:headEnd/>
            <a:tailEnd/>
          </a:ln>
        </p:spPr>
        <p:txBody>
          <a:bodyPr wrap="none" anchor="ctr"/>
          <a:lstStyle/>
          <a:p>
            <a:endParaRPr lang="zh-TW" altLang="en-US"/>
          </a:p>
        </p:txBody>
      </p:sp>
      <p:sp>
        <p:nvSpPr>
          <p:cNvPr id="2411533" name="Line 13"/>
          <p:cNvSpPr>
            <a:spLocks noChangeShapeType="1"/>
          </p:cNvSpPr>
          <p:nvPr/>
        </p:nvSpPr>
        <p:spPr bwMode="auto">
          <a:xfrm flipV="1">
            <a:off x="3128963" y="5830888"/>
            <a:ext cx="835025" cy="0"/>
          </a:xfrm>
          <a:prstGeom prst="line">
            <a:avLst/>
          </a:prstGeom>
          <a:noFill/>
          <a:ln w="19050">
            <a:solidFill>
              <a:schemeClr val="tx1"/>
            </a:solidFill>
            <a:prstDash val="lgDash"/>
            <a:round/>
            <a:headEnd/>
            <a:tailEnd/>
          </a:ln>
        </p:spPr>
        <p:txBody>
          <a:bodyPr wrap="none" anchor="ctr"/>
          <a:lstStyle/>
          <a:p>
            <a:endParaRPr lang="zh-TW" altLang="en-US"/>
          </a:p>
        </p:txBody>
      </p:sp>
      <p:sp>
        <p:nvSpPr>
          <p:cNvPr id="2411534" name="Rectangle 14" descr="Internat&#10;Business&#10;Environment"/>
          <p:cNvSpPr>
            <a:spLocks noChangeArrowheads="1"/>
          </p:cNvSpPr>
          <p:nvPr/>
        </p:nvSpPr>
        <p:spPr bwMode="auto">
          <a:xfrm>
            <a:off x="207963" y="1208088"/>
            <a:ext cx="1295400" cy="685800"/>
          </a:xfrm>
          <a:prstGeom prst="rect">
            <a:avLst/>
          </a:prstGeom>
          <a:solidFill>
            <a:srgbClr val="9900CC"/>
          </a:solidFill>
          <a:ln w="19050">
            <a:solidFill>
              <a:schemeClr val="tx1"/>
            </a:solidFill>
            <a:miter lim="800000"/>
            <a:headEnd/>
            <a:tailEnd/>
          </a:ln>
        </p:spPr>
        <p:txBody>
          <a:bodyPr wrap="none" anchor="ctr"/>
          <a:lstStyle/>
          <a:p>
            <a:pPr eaLnBrk="0" hangingPunct="0"/>
            <a:r>
              <a:rPr kumimoji="0" lang="zh-TW" altLang="en-US" sz="2000" b="1">
                <a:solidFill>
                  <a:srgbClr val="FFFFFF"/>
                </a:solidFill>
                <a:ea typeface="標楷體" pitchFamily="65" charset="-120"/>
              </a:rPr>
              <a:t>本系內部</a:t>
            </a:r>
          </a:p>
          <a:p>
            <a:pPr eaLnBrk="0" hangingPunct="0"/>
            <a:r>
              <a:rPr kumimoji="0" lang="zh-TW" altLang="en-US" sz="2000" b="1">
                <a:solidFill>
                  <a:srgbClr val="FFFFFF"/>
                </a:solidFill>
                <a:ea typeface="標楷體" pitchFamily="65" charset="-120"/>
              </a:rPr>
              <a:t>環境分析</a:t>
            </a:r>
          </a:p>
        </p:txBody>
      </p:sp>
      <p:sp>
        <p:nvSpPr>
          <p:cNvPr id="2411535" name="Line 15"/>
          <p:cNvSpPr>
            <a:spLocks noChangeShapeType="1"/>
          </p:cNvSpPr>
          <p:nvPr/>
        </p:nvSpPr>
        <p:spPr bwMode="auto">
          <a:xfrm>
            <a:off x="957263" y="1912938"/>
            <a:ext cx="92075" cy="869950"/>
          </a:xfrm>
          <a:prstGeom prst="line">
            <a:avLst/>
          </a:prstGeom>
          <a:noFill/>
          <a:ln w="19050">
            <a:solidFill>
              <a:schemeClr val="tx1"/>
            </a:solidFill>
            <a:round/>
            <a:headEnd/>
            <a:tailEnd type="triangle" w="med" len="med"/>
          </a:ln>
        </p:spPr>
        <p:txBody>
          <a:bodyPr wrap="none" anchor="ctr"/>
          <a:lstStyle/>
          <a:p>
            <a:endParaRPr lang="zh-TW" altLang="en-US"/>
          </a:p>
        </p:txBody>
      </p:sp>
      <p:sp>
        <p:nvSpPr>
          <p:cNvPr id="2411536" name="Rectangle 16"/>
          <p:cNvSpPr>
            <a:spLocks noChangeArrowheads="1"/>
          </p:cNvSpPr>
          <p:nvPr/>
        </p:nvSpPr>
        <p:spPr bwMode="auto">
          <a:xfrm>
            <a:off x="1751013" y="1208088"/>
            <a:ext cx="1371600" cy="685800"/>
          </a:xfrm>
          <a:prstGeom prst="rect">
            <a:avLst/>
          </a:prstGeom>
          <a:solidFill>
            <a:srgbClr val="9900CC"/>
          </a:solidFill>
          <a:ln w="19050">
            <a:solidFill>
              <a:schemeClr val="tx1"/>
            </a:solidFill>
            <a:miter lim="800000"/>
            <a:headEnd/>
            <a:tailEnd/>
          </a:ln>
        </p:spPr>
        <p:txBody>
          <a:bodyPr wrap="none" anchor="ctr"/>
          <a:lstStyle/>
          <a:p>
            <a:pPr eaLnBrk="0" hangingPunct="0"/>
            <a:r>
              <a:rPr kumimoji="0" lang="zh-TW" altLang="en-US" sz="2000" b="1">
                <a:solidFill>
                  <a:srgbClr val="FFFFFF"/>
                </a:solidFill>
                <a:ea typeface="標楷體" pitchFamily="65" charset="-120"/>
              </a:rPr>
              <a:t>本系外部</a:t>
            </a:r>
          </a:p>
          <a:p>
            <a:pPr eaLnBrk="0" hangingPunct="0"/>
            <a:r>
              <a:rPr kumimoji="0" lang="zh-TW" altLang="en-US" sz="2000" b="1">
                <a:solidFill>
                  <a:srgbClr val="FFFFFF"/>
                </a:solidFill>
                <a:ea typeface="標楷體" pitchFamily="65" charset="-120"/>
              </a:rPr>
              <a:t>環境分析</a:t>
            </a:r>
          </a:p>
        </p:txBody>
      </p:sp>
      <p:sp>
        <p:nvSpPr>
          <p:cNvPr id="2411537" name="Line 17"/>
          <p:cNvSpPr>
            <a:spLocks noChangeShapeType="1"/>
          </p:cNvSpPr>
          <p:nvPr/>
        </p:nvSpPr>
        <p:spPr bwMode="auto">
          <a:xfrm flipH="1">
            <a:off x="1809750" y="1892300"/>
            <a:ext cx="676275" cy="876300"/>
          </a:xfrm>
          <a:prstGeom prst="line">
            <a:avLst/>
          </a:prstGeom>
          <a:noFill/>
          <a:ln w="19050">
            <a:solidFill>
              <a:schemeClr val="tx1"/>
            </a:solidFill>
            <a:round/>
            <a:headEnd/>
            <a:tailEnd type="triangle" w="med" len="med"/>
          </a:ln>
        </p:spPr>
        <p:txBody>
          <a:bodyPr wrap="none" anchor="ctr"/>
          <a:lstStyle/>
          <a:p>
            <a:endParaRPr lang="zh-TW" altLang="en-US"/>
          </a:p>
        </p:txBody>
      </p:sp>
      <p:sp>
        <p:nvSpPr>
          <p:cNvPr id="2411538" name="Rectangle 18"/>
          <p:cNvSpPr>
            <a:spLocks noChangeArrowheads="1"/>
          </p:cNvSpPr>
          <p:nvPr/>
        </p:nvSpPr>
        <p:spPr bwMode="auto">
          <a:xfrm>
            <a:off x="3371850" y="1208088"/>
            <a:ext cx="1752600" cy="682625"/>
          </a:xfrm>
          <a:prstGeom prst="rect">
            <a:avLst/>
          </a:prstGeom>
          <a:solidFill>
            <a:srgbClr val="9900CC"/>
          </a:solidFill>
          <a:ln w="19050">
            <a:solidFill>
              <a:schemeClr val="tx1"/>
            </a:solidFill>
            <a:miter lim="800000"/>
            <a:headEnd/>
            <a:tailEnd/>
          </a:ln>
        </p:spPr>
        <p:txBody>
          <a:bodyPr wrap="none"/>
          <a:lstStyle/>
          <a:p>
            <a:pPr eaLnBrk="0" hangingPunct="0"/>
            <a:r>
              <a:rPr kumimoji="0" lang="zh-TW" altLang="en-US" sz="2000" b="1">
                <a:solidFill>
                  <a:srgbClr val="FFFFFF"/>
                </a:solidFill>
                <a:ea typeface="標楷體" pitchFamily="65" charset="-120"/>
              </a:rPr>
              <a:t>本系內部</a:t>
            </a:r>
          </a:p>
          <a:p>
            <a:pPr eaLnBrk="0" hangingPunct="0"/>
            <a:r>
              <a:rPr kumimoji="0" lang="en-US" altLang="zh-TW" sz="2000" b="1">
                <a:solidFill>
                  <a:srgbClr val="FFFFFF"/>
                </a:solidFill>
                <a:ea typeface="標楷體" pitchFamily="65" charset="-120"/>
              </a:rPr>
              <a:t>IS/IT</a:t>
            </a:r>
            <a:r>
              <a:rPr kumimoji="0" lang="zh-TW" altLang="en-US" sz="2000" b="1">
                <a:solidFill>
                  <a:srgbClr val="FFFFFF"/>
                </a:solidFill>
                <a:ea typeface="標楷體" pitchFamily="65" charset="-120"/>
              </a:rPr>
              <a:t>實行狀態</a:t>
            </a:r>
          </a:p>
        </p:txBody>
      </p:sp>
      <p:sp>
        <p:nvSpPr>
          <p:cNvPr id="2411539" name="Rectangle 19"/>
          <p:cNvSpPr>
            <a:spLocks noChangeArrowheads="1"/>
          </p:cNvSpPr>
          <p:nvPr/>
        </p:nvSpPr>
        <p:spPr bwMode="auto">
          <a:xfrm>
            <a:off x="3411538" y="2514600"/>
            <a:ext cx="1676400" cy="685800"/>
          </a:xfrm>
          <a:prstGeom prst="rect">
            <a:avLst/>
          </a:prstGeom>
          <a:solidFill>
            <a:srgbClr val="9900CC"/>
          </a:solidFill>
          <a:ln w="19050">
            <a:solidFill>
              <a:schemeClr val="tx1"/>
            </a:solidFill>
            <a:miter lim="800000"/>
            <a:headEnd/>
            <a:tailEnd/>
          </a:ln>
        </p:spPr>
        <p:txBody>
          <a:bodyPr wrap="none" anchor="ctr"/>
          <a:lstStyle/>
          <a:p>
            <a:pPr eaLnBrk="0" hangingPunct="0"/>
            <a:r>
              <a:rPr kumimoji="0" lang="zh-TW" altLang="en-US" sz="2000" b="1">
                <a:solidFill>
                  <a:srgbClr val="FFFFFF"/>
                </a:solidFill>
                <a:ea typeface="標楷體" pitchFamily="65" charset="-120"/>
              </a:rPr>
              <a:t>目前外界</a:t>
            </a:r>
          </a:p>
          <a:p>
            <a:pPr eaLnBrk="0" hangingPunct="0"/>
            <a:r>
              <a:rPr kumimoji="0" lang="en-US" altLang="zh-TW" sz="2000" b="1">
                <a:solidFill>
                  <a:srgbClr val="FFFFFF"/>
                </a:solidFill>
                <a:ea typeface="標楷體" pitchFamily="65" charset="-120"/>
              </a:rPr>
              <a:t>IS/IT</a:t>
            </a:r>
            <a:r>
              <a:rPr kumimoji="0" lang="zh-TW" altLang="en-US" sz="2000" b="1">
                <a:solidFill>
                  <a:srgbClr val="FFFFFF"/>
                </a:solidFill>
                <a:ea typeface="標楷體" pitchFamily="65" charset="-120"/>
              </a:rPr>
              <a:t>實行狀態</a:t>
            </a:r>
          </a:p>
        </p:txBody>
      </p:sp>
      <p:sp>
        <p:nvSpPr>
          <p:cNvPr id="2411540" name="Line 20"/>
          <p:cNvSpPr>
            <a:spLocks noChangeShapeType="1"/>
          </p:cNvSpPr>
          <p:nvPr/>
        </p:nvSpPr>
        <p:spPr bwMode="auto">
          <a:xfrm flipH="1">
            <a:off x="2263775" y="1903413"/>
            <a:ext cx="1836738" cy="1063625"/>
          </a:xfrm>
          <a:prstGeom prst="line">
            <a:avLst/>
          </a:prstGeom>
          <a:noFill/>
          <a:ln w="19050">
            <a:solidFill>
              <a:schemeClr val="tx1"/>
            </a:solidFill>
            <a:round/>
            <a:headEnd/>
            <a:tailEnd type="triangle" w="med" len="med"/>
          </a:ln>
        </p:spPr>
        <p:txBody>
          <a:bodyPr wrap="none" anchor="ctr"/>
          <a:lstStyle/>
          <a:p>
            <a:endParaRPr lang="zh-TW" altLang="en-US"/>
          </a:p>
        </p:txBody>
      </p:sp>
      <p:sp>
        <p:nvSpPr>
          <p:cNvPr id="2411541" name="Line 21"/>
          <p:cNvSpPr>
            <a:spLocks noChangeShapeType="1"/>
          </p:cNvSpPr>
          <p:nvPr/>
        </p:nvSpPr>
        <p:spPr bwMode="auto">
          <a:xfrm flipH="1">
            <a:off x="2376488" y="2914650"/>
            <a:ext cx="1052512" cy="277813"/>
          </a:xfrm>
          <a:prstGeom prst="line">
            <a:avLst/>
          </a:prstGeom>
          <a:noFill/>
          <a:ln w="19050">
            <a:solidFill>
              <a:schemeClr val="tx1"/>
            </a:solidFill>
            <a:round/>
            <a:headEnd/>
            <a:tailEnd type="triangle" w="med" len="med"/>
          </a:ln>
        </p:spPr>
        <p:txBody>
          <a:bodyPr wrap="none" anchor="ctr"/>
          <a:lstStyle/>
          <a:p>
            <a:endParaRPr lang="zh-TW" altLang="en-US"/>
          </a:p>
        </p:txBody>
      </p:sp>
      <p:sp>
        <p:nvSpPr>
          <p:cNvPr id="2411542" name="Text Box 22"/>
          <p:cNvSpPr txBox="1">
            <a:spLocks noChangeArrowheads="1"/>
          </p:cNvSpPr>
          <p:nvPr/>
        </p:nvSpPr>
        <p:spPr bwMode="auto">
          <a:xfrm>
            <a:off x="5505450" y="1360488"/>
            <a:ext cx="3352800" cy="3387725"/>
          </a:xfrm>
          <a:prstGeom prst="rect">
            <a:avLst/>
          </a:prstGeom>
          <a:noFill/>
          <a:ln w="12700" cap="sq">
            <a:noFill/>
            <a:miter lim="800000"/>
            <a:headEnd type="none" w="sm" len="sm"/>
            <a:tailEnd type="none" w="sm" len="sm"/>
          </a:ln>
        </p:spPr>
        <p:txBody>
          <a:bodyPr>
            <a:spAutoFit/>
          </a:bodyPr>
          <a:lstStyle/>
          <a:p>
            <a:pPr algn="l"/>
            <a:r>
              <a:rPr lang="zh-TW" altLang="en-US" b="1">
                <a:latin typeface="標楷體" pitchFamily="65" charset="-120"/>
                <a:ea typeface="標楷體" pitchFamily="65" charset="-120"/>
              </a:rPr>
              <a:t>本系優勢：</a:t>
            </a:r>
          </a:p>
          <a:p>
            <a:pPr algn="l"/>
            <a:r>
              <a:rPr lang="zh-TW" altLang="en-US" b="1">
                <a:latin typeface="標楷體" pitchFamily="65" charset="-120"/>
                <a:ea typeface="標楷體" pitchFamily="65" charset="-120"/>
              </a:rPr>
              <a:t>        學生多有深厚的技職體系背景，因此，專業技能比一般大學生好，深獲企業界肯定。</a:t>
            </a:r>
          </a:p>
          <a:p>
            <a:pPr algn="l"/>
            <a:endParaRPr lang="zh-TW" altLang="en-US" b="1">
              <a:latin typeface="標楷體" pitchFamily="65" charset="-120"/>
              <a:ea typeface="標楷體" pitchFamily="65" charset="-120"/>
            </a:endParaRPr>
          </a:p>
          <a:p>
            <a:pPr algn="l"/>
            <a:r>
              <a:rPr lang="zh-TW" altLang="en-US" b="1">
                <a:latin typeface="標楷體" pitchFamily="65" charset="-120"/>
                <a:ea typeface="標楷體" pitchFamily="65" charset="-120"/>
              </a:rPr>
              <a:t>本系劣勢：</a:t>
            </a:r>
          </a:p>
          <a:p>
            <a:pPr algn="l"/>
            <a:r>
              <a:rPr lang="zh-TW" altLang="en-US" b="1">
                <a:latin typeface="標楷體" pitchFamily="65" charset="-120"/>
                <a:ea typeface="標楷體" pitchFamily="65" charset="-120"/>
              </a:rPr>
              <a:t>        學生基礎數理與英文能力較差，若要朝研究方面發展，沒有厚實的基礎數理能力是不夠的，且對於第二外語的培養，是乎不如一般大學生。</a:t>
            </a:r>
          </a:p>
        </p:txBody>
      </p:sp>
      <p:sp>
        <p:nvSpPr>
          <p:cNvPr id="2411543" name="Text Box 23"/>
          <p:cNvSpPr txBox="1">
            <a:spLocks noChangeArrowheads="1"/>
          </p:cNvSpPr>
          <p:nvPr/>
        </p:nvSpPr>
        <p:spPr bwMode="auto">
          <a:xfrm>
            <a:off x="5184775" y="1208088"/>
            <a:ext cx="3959225" cy="5035550"/>
          </a:xfrm>
          <a:prstGeom prst="rect">
            <a:avLst/>
          </a:prstGeom>
          <a:noFill/>
          <a:ln w="12700" cap="sq">
            <a:noFill/>
            <a:miter lim="800000"/>
            <a:headEnd type="none" w="sm" len="sm"/>
            <a:tailEnd type="none" w="sm" len="sm"/>
          </a:ln>
        </p:spPr>
        <p:txBody>
          <a:bodyPr>
            <a:spAutoFit/>
          </a:bodyPr>
          <a:lstStyle/>
          <a:p>
            <a:pPr algn="l"/>
            <a:r>
              <a:rPr lang="zh-TW" altLang="en-US" b="1">
                <a:latin typeface="標楷體" pitchFamily="65" charset="-120"/>
                <a:ea typeface="標楷體" pitchFamily="65" charset="-120"/>
              </a:rPr>
              <a:t>本系外在的機會分析：</a:t>
            </a:r>
          </a:p>
          <a:p>
            <a:pPr algn="l"/>
            <a:r>
              <a:rPr lang="zh-TW" altLang="en-US" b="1">
                <a:latin typeface="標楷體" pitchFamily="65" charset="-120"/>
                <a:ea typeface="標楷體" pitchFamily="65" charset="-120"/>
              </a:rPr>
              <a:t>        在這分工細緻、求新求變的世代，任何行業都講求專業，本系為技職體系第一把交椅，專業技術能力自不在話下，且在資訊相關產業有一定的口碑，若能加強學術領域的研究，將會來本系必會在資訊領域中占有一定的份量。</a:t>
            </a:r>
          </a:p>
          <a:p>
            <a:pPr algn="l"/>
            <a:endParaRPr lang="zh-TW" altLang="en-US" b="1">
              <a:latin typeface="標楷體" pitchFamily="65" charset="-120"/>
              <a:ea typeface="標楷體" pitchFamily="65" charset="-120"/>
            </a:endParaRPr>
          </a:p>
          <a:p>
            <a:pPr algn="l"/>
            <a:r>
              <a:rPr lang="zh-TW" altLang="en-US" b="1">
                <a:latin typeface="標楷體" pitchFamily="65" charset="-120"/>
                <a:ea typeface="標楷體" pitchFamily="65" charset="-120"/>
              </a:rPr>
              <a:t>本系外在的威脅：</a:t>
            </a:r>
          </a:p>
          <a:p>
            <a:pPr algn="l"/>
            <a:r>
              <a:rPr lang="zh-TW" altLang="en-US" b="1">
                <a:latin typeface="標楷體" pitchFamily="65" charset="-120"/>
                <a:ea typeface="標楷體" pitchFamily="65" charset="-120"/>
              </a:rPr>
              <a:t>        近年來技術學院、科技大學林立，且由於資訊科技管理相關人才的迫切需要，各校紛紛設立資訊相關系所，再加上一般大學的資訊相關系所，使得原本的競爭愈來愈激烈，在加上企業邁入全球化，未來本系不只是要跟國內的所有大學競爭，而是要跟全球的大學一爭高下。</a:t>
            </a:r>
          </a:p>
        </p:txBody>
      </p:sp>
      <p:sp>
        <p:nvSpPr>
          <p:cNvPr id="2411544" name="Text Box 24"/>
          <p:cNvSpPr txBox="1">
            <a:spLocks noChangeArrowheads="1"/>
          </p:cNvSpPr>
          <p:nvPr/>
        </p:nvSpPr>
        <p:spPr bwMode="auto">
          <a:xfrm>
            <a:off x="5276850" y="1208088"/>
            <a:ext cx="3581400" cy="3937000"/>
          </a:xfrm>
          <a:prstGeom prst="rect">
            <a:avLst/>
          </a:prstGeom>
          <a:noFill/>
          <a:ln w="12700" cap="sq">
            <a:noFill/>
            <a:miter lim="800000"/>
            <a:headEnd type="none" w="sm" len="sm"/>
            <a:tailEnd type="none" w="sm" len="sm"/>
          </a:ln>
        </p:spPr>
        <p:txBody>
          <a:bodyPr>
            <a:spAutoFit/>
          </a:bodyPr>
          <a:lstStyle/>
          <a:p>
            <a:pPr algn="l"/>
            <a:r>
              <a:rPr lang="zh-TW" altLang="en-US" b="1">
                <a:latin typeface="標楷體" pitchFamily="65" charset="-120"/>
                <a:ea typeface="標楷體" pitchFamily="65" charset="-120"/>
              </a:rPr>
              <a:t>本系目前</a:t>
            </a:r>
            <a:r>
              <a:rPr lang="en-US" altLang="zh-TW" b="1">
                <a:latin typeface="標楷體" pitchFamily="65" charset="-120"/>
                <a:ea typeface="標楷體" pitchFamily="65" charset="-120"/>
              </a:rPr>
              <a:t>IS/IT</a:t>
            </a:r>
            <a:r>
              <a:rPr lang="zh-TW" altLang="en-US" b="1">
                <a:latin typeface="標楷體" pitchFamily="65" charset="-120"/>
                <a:ea typeface="標楷體" pitchFamily="65" charset="-120"/>
              </a:rPr>
              <a:t>實作應用狀況：</a:t>
            </a:r>
          </a:p>
          <a:p>
            <a:pPr algn="l"/>
            <a:r>
              <a:rPr lang="zh-TW" altLang="en-US" b="1">
                <a:latin typeface="標楷體" pitchFamily="65" charset="-120"/>
                <a:ea typeface="標楷體" pitchFamily="65" charset="-120"/>
              </a:rPr>
              <a:t>        目前本系</a:t>
            </a:r>
            <a:r>
              <a:rPr lang="en-US" altLang="zh-TW" b="1">
                <a:latin typeface="標楷體" pitchFamily="65" charset="-120"/>
                <a:ea typeface="標楷體" pitchFamily="65" charset="-120"/>
              </a:rPr>
              <a:t>IS/IT</a:t>
            </a:r>
            <a:r>
              <a:rPr lang="zh-TW" altLang="en-US" b="1">
                <a:latin typeface="標楷體" pitchFamily="65" charset="-120"/>
                <a:ea typeface="標楷體" pitchFamily="65" charset="-120"/>
              </a:rPr>
              <a:t>大多停留在</a:t>
            </a:r>
            <a:r>
              <a:rPr lang="en-US" altLang="zh-TW" b="1">
                <a:latin typeface="標楷體" pitchFamily="65" charset="-120"/>
                <a:ea typeface="標楷體" pitchFamily="65" charset="-120"/>
              </a:rPr>
              <a:t>DP</a:t>
            </a:r>
            <a:r>
              <a:rPr lang="zh-TW" altLang="en-US" b="1">
                <a:latin typeface="標楷體" pitchFamily="65" charset="-120"/>
                <a:ea typeface="標楷體" pitchFamily="65" charset="-120"/>
              </a:rPr>
              <a:t>和</a:t>
            </a:r>
            <a:r>
              <a:rPr lang="en-US" altLang="zh-TW" b="1">
                <a:latin typeface="標楷體" pitchFamily="65" charset="-120"/>
                <a:ea typeface="標楷體" pitchFamily="65" charset="-120"/>
              </a:rPr>
              <a:t>MIS</a:t>
            </a:r>
            <a:r>
              <a:rPr lang="zh-TW" altLang="en-US" b="1">
                <a:latin typeface="標楷體" pitchFamily="65" charset="-120"/>
                <a:ea typeface="標楷體" pitchFamily="65" charset="-120"/>
              </a:rPr>
              <a:t>階段的應用，如相關的校務資訊系統，缺乏有策略性的系統規劃，特別是本系的網頁技術，只停留在</a:t>
            </a:r>
            <a:r>
              <a:rPr lang="en-US" altLang="zh-TW" b="1">
                <a:latin typeface="標楷體" pitchFamily="65" charset="-120"/>
                <a:ea typeface="標楷體" pitchFamily="65" charset="-120"/>
              </a:rPr>
              <a:t>DP</a:t>
            </a:r>
            <a:r>
              <a:rPr lang="zh-TW" altLang="en-US" b="1">
                <a:latin typeface="標楷體" pitchFamily="65" charset="-120"/>
                <a:ea typeface="標楷體" pitchFamily="65" charset="-120"/>
              </a:rPr>
              <a:t>階段，將傳統由紙張所傳遞的資訊改為由網路傳遞，雖然資訊的傳遞不再受限於時間、地點，但僅用來做為系上與學生之間的溝通管道，無法更有效的利用</a:t>
            </a:r>
            <a:r>
              <a:rPr lang="en-US" altLang="zh-TW" b="1">
                <a:latin typeface="標楷體" pitchFamily="65" charset="-120"/>
                <a:ea typeface="標楷體" pitchFamily="65" charset="-120"/>
              </a:rPr>
              <a:t>IS/IT</a:t>
            </a:r>
            <a:r>
              <a:rPr lang="zh-TW" altLang="en-US" b="1">
                <a:latin typeface="標楷體" pitchFamily="65" charset="-120"/>
                <a:ea typeface="標楷體" pitchFamily="65" charset="-120"/>
              </a:rPr>
              <a:t>技術來提升本系的競爭力，這點是本系目前急需改善之處，也是本報告針對本系策略規劃的重點所在。</a:t>
            </a:r>
          </a:p>
        </p:txBody>
      </p:sp>
      <p:sp>
        <p:nvSpPr>
          <p:cNvPr id="2411545" name="Text Box 25"/>
          <p:cNvSpPr txBox="1">
            <a:spLocks noChangeArrowheads="1"/>
          </p:cNvSpPr>
          <p:nvPr/>
        </p:nvSpPr>
        <p:spPr bwMode="auto">
          <a:xfrm>
            <a:off x="5105400" y="1131888"/>
            <a:ext cx="3978275" cy="4486275"/>
          </a:xfrm>
          <a:prstGeom prst="rect">
            <a:avLst/>
          </a:prstGeom>
          <a:noFill/>
          <a:ln w="12700" cap="sq">
            <a:noFill/>
            <a:miter lim="800000"/>
            <a:headEnd type="none" w="sm" len="sm"/>
            <a:tailEnd type="none" w="sm" len="sm"/>
          </a:ln>
        </p:spPr>
        <p:txBody>
          <a:bodyPr>
            <a:spAutoFit/>
          </a:bodyPr>
          <a:lstStyle/>
          <a:p>
            <a:pPr algn="l"/>
            <a:r>
              <a:rPr lang="zh-TW" altLang="en-US" b="1">
                <a:latin typeface="標楷體" pitchFamily="65" charset="-120"/>
                <a:ea typeface="標楷體" pitchFamily="65" charset="-120"/>
              </a:rPr>
              <a:t>外在環境目前</a:t>
            </a:r>
            <a:r>
              <a:rPr lang="en-US" altLang="zh-TW" b="1">
                <a:latin typeface="標楷體" pitchFamily="65" charset="-120"/>
                <a:ea typeface="標楷體" pitchFamily="65" charset="-120"/>
              </a:rPr>
              <a:t>IS/IT</a:t>
            </a:r>
            <a:r>
              <a:rPr lang="zh-TW" altLang="en-US" b="1">
                <a:latin typeface="標楷體" pitchFamily="65" charset="-120"/>
                <a:ea typeface="標楷體" pitchFamily="65" charset="-120"/>
              </a:rPr>
              <a:t>實作應用狀況：</a:t>
            </a:r>
          </a:p>
          <a:p>
            <a:pPr algn="l"/>
            <a:r>
              <a:rPr lang="zh-TW" altLang="en-US" b="1">
                <a:latin typeface="標楷體" pitchFamily="65" charset="-120"/>
                <a:ea typeface="標楷體" pitchFamily="65" charset="-120"/>
              </a:rPr>
              <a:t>        隨著科技的進步</a:t>
            </a:r>
            <a:r>
              <a:rPr lang="en-US" altLang="zh-TW" b="1">
                <a:latin typeface="標楷體" pitchFamily="65" charset="-120"/>
                <a:ea typeface="標楷體" pitchFamily="65" charset="-120"/>
              </a:rPr>
              <a:t>IS/IT</a:t>
            </a:r>
            <a:r>
              <a:rPr lang="zh-TW" altLang="en-US" b="1">
                <a:latin typeface="標楷體" pitchFamily="65" charset="-120"/>
                <a:ea typeface="標楷體" pitchFamily="65" charset="-120"/>
              </a:rPr>
              <a:t>發展已逐漸成熟，資料庫技術的發展穩定、頻寬障礙的克服，再加上各種網路上的相關技術發展，網路已經不單單只是做為傳遞訊息的媒介了，透過網路的技術的應用，網路可以相互溝通、做行銷、甚至提高競爭力，一般企業的網頁普遍都已做到可用來行銷甚至提高競爭力，但相對於培養高科技人才的各校來說，網頁技術多只停留在訊息的傳遞，忽略了其本身策略方面的價值，因此本系更應針對此方面設計出能有效提高本系學生競爭力的網頁技術，而不單單只是用網路來傳遞訊息。</a:t>
            </a:r>
          </a:p>
        </p:txBody>
      </p:sp>
      <p:sp>
        <p:nvSpPr>
          <p:cNvPr id="2411546" name="Text Box 26"/>
          <p:cNvSpPr txBox="1">
            <a:spLocks noChangeArrowheads="1"/>
          </p:cNvSpPr>
          <p:nvPr/>
        </p:nvSpPr>
        <p:spPr bwMode="auto">
          <a:xfrm>
            <a:off x="5145088" y="1265238"/>
            <a:ext cx="3784600" cy="4486275"/>
          </a:xfrm>
          <a:prstGeom prst="rect">
            <a:avLst/>
          </a:prstGeom>
          <a:noFill/>
          <a:ln w="12700" cap="sq">
            <a:noFill/>
            <a:miter lim="800000"/>
            <a:headEnd type="none" w="sm" len="sm"/>
            <a:tailEnd type="none" w="sm" len="sm"/>
          </a:ln>
        </p:spPr>
        <p:txBody>
          <a:bodyPr>
            <a:spAutoFit/>
          </a:bodyPr>
          <a:lstStyle/>
          <a:p>
            <a:pPr marL="457200" indent="-457200" algn="l"/>
            <a:r>
              <a:rPr lang="zh-TW" altLang="en-US" b="1">
                <a:latin typeface="標楷體" pitchFamily="65" charset="-120"/>
                <a:ea typeface="標楷體" pitchFamily="65" charset="-120"/>
              </a:rPr>
              <a:t>短期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一年</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系務輔助資訊系統（包含線上系 辨公佈欄）</a:t>
            </a:r>
          </a:p>
          <a:p>
            <a:pPr marL="457200" indent="-457200" algn="l">
              <a:buFontTx/>
              <a:buAutoNum type="arabicPeriod"/>
            </a:pPr>
            <a:r>
              <a:rPr lang="zh-TW" altLang="en-US" b="1">
                <a:latin typeface="標楷體" pitchFamily="65" charset="-120"/>
                <a:ea typeface="標楷體" pitchFamily="65" charset="-120"/>
              </a:rPr>
              <a:t>語言學習機</a:t>
            </a:r>
          </a:p>
          <a:p>
            <a:pPr marL="457200" indent="-457200" algn="l">
              <a:buFontTx/>
              <a:buAutoNum type="arabicPeriod"/>
            </a:pPr>
            <a:r>
              <a:rPr lang="zh-TW" altLang="en-US" b="1">
                <a:latin typeface="標楷體" pitchFamily="65" charset="-120"/>
                <a:ea typeface="標楷體" pitchFamily="65" charset="-120"/>
              </a:rPr>
              <a:t>線上群體決策排課系統</a:t>
            </a:r>
          </a:p>
          <a:p>
            <a:pPr marL="457200" indent="-457200" algn="l">
              <a:buFontTx/>
              <a:buAutoNum type="arabicPeriod"/>
            </a:pPr>
            <a:r>
              <a:rPr lang="zh-TW" altLang="en-US" b="1">
                <a:latin typeface="標楷體" pitchFamily="65" charset="-120"/>
                <a:ea typeface="標楷體" pitchFamily="65" charset="-120"/>
              </a:rPr>
              <a:t>學生服務網（含意見箱）</a:t>
            </a:r>
          </a:p>
          <a:p>
            <a:pPr marL="457200" indent="-457200" algn="l"/>
            <a:r>
              <a:rPr lang="zh-TW" altLang="en-US" b="1">
                <a:latin typeface="標楷體" pitchFamily="65" charset="-120"/>
                <a:ea typeface="標楷體" pitchFamily="65" charset="-120"/>
              </a:rPr>
              <a:t>中期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一至三年</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線上教師行政與管理系統</a:t>
            </a:r>
          </a:p>
          <a:p>
            <a:pPr marL="457200" indent="-457200" algn="l">
              <a:buFontTx/>
              <a:buAutoNum type="arabicPeriod"/>
            </a:pPr>
            <a:r>
              <a:rPr lang="zh-TW" altLang="en-US" b="1">
                <a:latin typeface="標楷體" pitchFamily="65" charset="-120"/>
                <a:ea typeface="標楷體" pitchFamily="65" charset="-120"/>
              </a:rPr>
              <a:t>畢業生系統（包含成立畢業生ＢＢＳ、畢業生聯繫網</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知識網</a:t>
            </a:r>
          </a:p>
          <a:p>
            <a:pPr marL="457200" indent="-457200" algn="l">
              <a:buFontTx/>
              <a:buAutoNum type="arabicPeriod"/>
            </a:pPr>
            <a:r>
              <a:rPr lang="zh-TW" altLang="en-US" b="1">
                <a:latin typeface="標楷體" pitchFamily="65" charset="-120"/>
                <a:ea typeface="標楷體" pitchFamily="65" charset="-120"/>
              </a:rPr>
              <a:t>線上專題展覽區</a:t>
            </a:r>
          </a:p>
          <a:p>
            <a:pPr marL="457200" indent="-457200" algn="l"/>
            <a:r>
              <a:rPr lang="zh-TW" altLang="en-US" b="1">
                <a:latin typeface="標楷體" pitchFamily="65" charset="-120"/>
                <a:ea typeface="標楷體" pitchFamily="65" charset="-120"/>
              </a:rPr>
              <a:t>長期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三年以上</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分散式學習系統（如遠距教學</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廠商線上徵才資料庫</a:t>
            </a:r>
          </a:p>
          <a:p>
            <a:pPr marL="457200" indent="-457200" algn="l">
              <a:buFontTx/>
              <a:buAutoNum type="arabicPeriod"/>
            </a:pPr>
            <a:r>
              <a:rPr lang="zh-TW" altLang="en-US" b="1">
                <a:latin typeface="標楷體" pitchFamily="65" charset="-120"/>
                <a:ea typeface="標楷體" pitchFamily="65" charset="-120"/>
              </a:rPr>
              <a:t>資管論壇</a:t>
            </a:r>
          </a:p>
        </p:txBody>
      </p:sp>
      <p:sp>
        <p:nvSpPr>
          <p:cNvPr id="2411547" name="Text Box 27"/>
          <p:cNvSpPr txBox="1">
            <a:spLocks noChangeArrowheads="1"/>
          </p:cNvSpPr>
          <p:nvPr/>
        </p:nvSpPr>
        <p:spPr bwMode="auto">
          <a:xfrm>
            <a:off x="5353050" y="1039813"/>
            <a:ext cx="3278188" cy="5035550"/>
          </a:xfrm>
          <a:prstGeom prst="rect">
            <a:avLst/>
          </a:prstGeom>
          <a:noFill/>
          <a:ln w="12700" cap="sq">
            <a:noFill/>
            <a:miter lim="800000"/>
            <a:headEnd type="none" w="sm" len="sm"/>
            <a:tailEnd type="none" w="sm" len="sm"/>
          </a:ln>
        </p:spPr>
        <p:txBody>
          <a:bodyPr>
            <a:spAutoFit/>
          </a:bodyPr>
          <a:lstStyle/>
          <a:p>
            <a:pPr marL="457200" indent="-457200" algn="l"/>
            <a:r>
              <a:rPr lang="zh-TW" altLang="en-US" b="1">
                <a:latin typeface="標楷體" pitchFamily="65" charset="-120"/>
                <a:ea typeface="標楷體" pitchFamily="65" charset="-120"/>
              </a:rPr>
              <a:t>短期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一年</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分散式資料庫系統建置</a:t>
            </a:r>
          </a:p>
          <a:p>
            <a:pPr marL="457200" indent="-457200" algn="l">
              <a:buFontTx/>
              <a:buAutoNum type="arabicPeriod"/>
            </a:pPr>
            <a:r>
              <a:rPr lang="zh-TW" altLang="en-US" b="1">
                <a:latin typeface="標楷體" pitchFamily="65" charset="-120"/>
                <a:ea typeface="標楷體" pitchFamily="65" charset="-120"/>
              </a:rPr>
              <a:t>網路架構的設立</a:t>
            </a:r>
          </a:p>
          <a:p>
            <a:pPr marL="457200" indent="-457200" algn="l">
              <a:buFontTx/>
              <a:buAutoNum type="arabicPeriod"/>
            </a:pPr>
            <a:r>
              <a:rPr lang="zh-TW" altLang="en-US" b="1">
                <a:latin typeface="標楷體" pitchFamily="65" charset="-120"/>
                <a:ea typeface="標楷體" pitchFamily="65" charset="-120"/>
              </a:rPr>
              <a:t>相關語言學習設備</a:t>
            </a:r>
          </a:p>
          <a:p>
            <a:pPr marL="457200" indent="-457200" algn="l">
              <a:buFontTx/>
              <a:buAutoNum type="arabicPeriod"/>
            </a:pPr>
            <a:r>
              <a:rPr lang="zh-TW" altLang="en-US" b="1">
                <a:latin typeface="標楷體" pitchFamily="65" charset="-120"/>
                <a:ea typeface="標楷體" pitchFamily="65" charset="-120"/>
              </a:rPr>
              <a:t>群組軟體</a:t>
            </a:r>
          </a:p>
          <a:p>
            <a:pPr marL="457200" indent="-457200" algn="l">
              <a:buFontTx/>
              <a:buAutoNum type="arabicPeriod"/>
            </a:pPr>
            <a:r>
              <a:rPr lang="zh-TW" altLang="en-US" b="1">
                <a:latin typeface="標楷體" pitchFamily="65" charset="-120"/>
                <a:ea typeface="標楷體" pitchFamily="65" charset="-120"/>
              </a:rPr>
              <a:t>網路資源整合</a:t>
            </a:r>
          </a:p>
          <a:p>
            <a:pPr marL="457200" indent="-457200" algn="l"/>
            <a:r>
              <a:rPr lang="zh-TW" altLang="en-US" b="1">
                <a:latin typeface="標楷體" pitchFamily="65" charset="-120"/>
                <a:ea typeface="標楷體" pitchFamily="65" charset="-120"/>
              </a:rPr>
              <a:t>中期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一至三年</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網路安全機制建設</a:t>
            </a:r>
          </a:p>
          <a:p>
            <a:pPr marL="457200" indent="-457200" algn="l">
              <a:buFontTx/>
              <a:buAutoNum type="arabicPeriod"/>
            </a:pPr>
            <a:r>
              <a:rPr lang="zh-TW" altLang="en-US" b="1">
                <a:latin typeface="標楷體" pitchFamily="65" charset="-120"/>
                <a:ea typeface="標楷體" pitchFamily="65" charset="-120"/>
              </a:rPr>
              <a:t>線上防拷貝技術</a:t>
            </a:r>
          </a:p>
          <a:p>
            <a:pPr marL="457200" indent="-457200" algn="l">
              <a:buFontTx/>
              <a:buAutoNum type="arabicPeriod"/>
            </a:pPr>
            <a:r>
              <a:rPr lang="zh-TW" altLang="en-US" b="1">
                <a:latin typeface="標楷體" pitchFamily="65" charset="-120"/>
                <a:ea typeface="標楷體" pitchFamily="65" charset="-120"/>
              </a:rPr>
              <a:t>網路安全機制建設</a:t>
            </a:r>
          </a:p>
          <a:p>
            <a:pPr marL="457200" indent="-457200" algn="l">
              <a:buFontTx/>
              <a:buAutoNum type="arabicPeriod"/>
            </a:pPr>
            <a:r>
              <a:rPr lang="zh-TW" altLang="en-US" b="1">
                <a:latin typeface="標楷體" pitchFamily="65" charset="-120"/>
                <a:ea typeface="標楷體" pitchFamily="65" charset="-120"/>
              </a:rPr>
              <a:t>資料搜尋引擎</a:t>
            </a:r>
          </a:p>
          <a:p>
            <a:pPr marL="457200" indent="-457200" algn="l"/>
            <a:r>
              <a:rPr lang="zh-TW" altLang="en-US" b="1">
                <a:latin typeface="標楷體" pitchFamily="65" charset="-120"/>
                <a:ea typeface="標楷體" pitchFamily="65" charset="-120"/>
              </a:rPr>
              <a:t>長期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三年以上</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資料庫整合</a:t>
            </a:r>
          </a:p>
          <a:p>
            <a:pPr marL="457200" indent="-457200" algn="l">
              <a:buFontTx/>
              <a:buAutoNum type="arabicPeriod"/>
            </a:pPr>
            <a:r>
              <a:rPr lang="zh-TW" altLang="en-US" b="1">
                <a:latin typeface="標楷體" pitchFamily="65" charset="-120"/>
                <a:ea typeface="標楷體" pitchFamily="65" charset="-120"/>
              </a:rPr>
              <a:t>資料挖掘</a:t>
            </a:r>
          </a:p>
          <a:p>
            <a:pPr marL="457200" indent="-457200" algn="l">
              <a:buFontTx/>
              <a:buAutoNum type="arabicPeriod"/>
            </a:pPr>
            <a:r>
              <a:rPr lang="zh-TW" altLang="en-US" b="1">
                <a:latin typeface="標楷體" pitchFamily="65" charset="-120"/>
                <a:ea typeface="標楷體" pitchFamily="65" charset="-120"/>
              </a:rPr>
              <a:t>寬頻網路建置</a:t>
            </a:r>
          </a:p>
          <a:p>
            <a:pPr marL="457200" indent="-457200" algn="l">
              <a:buFontTx/>
              <a:buAutoNum type="arabicPeriod"/>
            </a:pPr>
            <a:r>
              <a:rPr lang="zh-TW" altLang="en-US" b="1">
                <a:latin typeface="標楷體" pitchFamily="65" charset="-120"/>
                <a:ea typeface="標楷體" pitchFamily="65" charset="-120"/>
              </a:rPr>
              <a:t>系統資訊流整合</a:t>
            </a:r>
          </a:p>
          <a:p>
            <a:pPr marL="457200" indent="-457200" algn="l">
              <a:buFontTx/>
              <a:buAutoNum type="arabicPeriod"/>
            </a:pPr>
            <a:r>
              <a:rPr lang="zh-TW" altLang="en-US" b="1">
                <a:latin typeface="標楷體" pitchFamily="65" charset="-120"/>
                <a:ea typeface="標楷體" pitchFamily="65" charset="-120"/>
              </a:rPr>
              <a:t>光碟儲存技術</a:t>
            </a:r>
          </a:p>
          <a:p>
            <a:pPr marL="457200" indent="-457200" algn="l">
              <a:buFontTx/>
              <a:buAutoNum type="arabicPeriod"/>
            </a:pPr>
            <a:r>
              <a:rPr lang="zh-TW" altLang="en-US" b="1">
                <a:latin typeface="標楷體" pitchFamily="65" charset="-120"/>
                <a:ea typeface="標楷體" pitchFamily="65" charset="-120"/>
              </a:rPr>
              <a:t>視訊設備</a:t>
            </a:r>
          </a:p>
        </p:txBody>
      </p:sp>
      <p:sp>
        <p:nvSpPr>
          <p:cNvPr id="2411548" name="Text Box 28"/>
          <p:cNvSpPr txBox="1">
            <a:spLocks noChangeArrowheads="1"/>
          </p:cNvSpPr>
          <p:nvPr/>
        </p:nvSpPr>
        <p:spPr bwMode="auto">
          <a:xfrm>
            <a:off x="5256213" y="1295400"/>
            <a:ext cx="3733800" cy="4211638"/>
          </a:xfrm>
          <a:prstGeom prst="rect">
            <a:avLst/>
          </a:prstGeom>
          <a:noFill/>
          <a:ln w="12700" cap="sq">
            <a:noFill/>
            <a:miter lim="800000"/>
            <a:headEnd type="none" w="sm" len="sm"/>
            <a:tailEnd type="none" w="sm" len="sm"/>
          </a:ln>
        </p:spPr>
        <p:txBody>
          <a:bodyPr>
            <a:spAutoFit/>
          </a:bodyPr>
          <a:lstStyle/>
          <a:p>
            <a:pPr marL="457200" indent="-457200" algn="l"/>
            <a:r>
              <a:rPr lang="zh-TW" altLang="en-US" b="1">
                <a:latin typeface="標楷體" pitchFamily="65" charset="-120"/>
                <a:ea typeface="標楷體" pitchFamily="65" charset="-120"/>
              </a:rPr>
              <a:t>短期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一年</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專門負責的系務電腦化小組。</a:t>
            </a:r>
          </a:p>
          <a:p>
            <a:pPr marL="457200" indent="-457200" algn="l">
              <a:buFontTx/>
              <a:buAutoNum type="arabicPeriod"/>
            </a:pPr>
            <a:r>
              <a:rPr lang="zh-TW" altLang="en-US" b="1">
                <a:latin typeface="標楷體" pitchFamily="65" charset="-120"/>
                <a:ea typeface="標楷體" pitchFamily="65" charset="-120"/>
              </a:rPr>
              <a:t>作業相關人員的配合與協助。</a:t>
            </a:r>
          </a:p>
          <a:p>
            <a:pPr marL="457200" indent="-457200" algn="l">
              <a:buFontTx/>
              <a:buAutoNum type="arabicPeriod"/>
            </a:pPr>
            <a:r>
              <a:rPr lang="zh-TW" altLang="en-US" b="1">
                <a:latin typeface="標楷體" pitchFamily="65" charset="-120"/>
                <a:ea typeface="標楷體" pitchFamily="65" charset="-120"/>
              </a:rPr>
              <a:t>結合英語學程老師進行課程教授。</a:t>
            </a:r>
          </a:p>
          <a:p>
            <a:pPr marL="457200" indent="-457200" algn="l">
              <a:buFontTx/>
              <a:buAutoNum type="arabicPeriod"/>
            </a:pPr>
            <a:r>
              <a:rPr lang="zh-TW" altLang="en-US" b="1">
                <a:latin typeface="標楷體" pitchFamily="65" charset="-120"/>
                <a:ea typeface="標楷體" pitchFamily="65" charset="-120"/>
              </a:rPr>
              <a:t>考慮延聘許多具實務經驗剛從公司退休的高階工程師。</a:t>
            </a:r>
          </a:p>
          <a:p>
            <a:pPr marL="457200" indent="-457200" algn="l">
              <a:buFontTx/>
              <a:buAutoNum type="arabicPeriod"/>
            </a:pPr>
            <a:r>
              <a:rPr lang="zh-TW" altLang="en-US" b="1">
                <a:latin typeface="標楷體" pitchFamily="65" charset="-120"/>
                <a:ea typeface="標楷體" pitchFamily="65" charset="-120"/>
              </a:rPr>
              <a:t>成立一個整體性有系統的畢業生家族機制－系友會。</a:t>
            </a:r>
          </a:p>
          <a:p>
            <a:pPr marL="457200" indent="-457200" algn="l">
              <a:buFontTx/>
              <a:buAutoNum type="arabicPeriod"/>
            </a:pPr>
            <a:r>
              <a:rPr lang="zh-TW" altLang="en-US" b="1">
                <a:latin typeface="標楷體" pitchFamily="65" charset="-120"/>
                <a:ea typeface="標楷體" pitchFamily="65" charset="-120"/>
              </a:rPr>
              <a:t>加強系學會的功能與管理（資服團）。</a:t>
            </a:r>
          </a:p>
          <a:p>
            <a:pPr marL="457200" indent="-457200" algn="l">
              <a:buFontTx/>
              <a:buAutoNum type="arabicPeriod"/>
            </a:pPr>
            <a:r>
              <a:rPr lang="zh-TW" altLang="en-US" b="1">
                <a:latin typeface="標楷體" pitchFamily="65" charset="-120"/>
                <a:ea typeface="標楷體" pitchFamily="65" charset="-120"/>
              </a:rPr>
              <a:t>導師制的設計。</a:t>
            </a:r>
          </a:p>
          <a:p>
            <a:pPr marL="457200" indent="-457200" algn="l">
              <a:buFontTx/>
              <a:buAutoNum type="arabicPeriod"/>
            </a:pPr>
            <a:r>
              <a:rPr lang="zh-TW" altLang="en-US" b="1">
                <a:latin typeface="標楷體" pitchFamily="65" charset="-120"/>
                <a:ea typeface="標楷體" pitchFamily="65" charset="-120"/>
              </a:rPr>
              <a:t>群組的心理建設。</a:t>
            </a:r>
          </a:p>
          <a:p>
            <a:pPr marL="457200" indent="-457200" algn="l">
              <a:buFontTx/>
              <a:buAutoNum type="arabicPeriod"/>
            </a:pPr>
            <a:r>
              <a:rPr lang="zh-TW" altLang="en-US" b="1">
                <a:latin typeface="標楷體" pitchFamily="65" charset="-120"/>
                <a:ea typeface="標楷體" pitchFamily="65" charset="-120"/>
              </a:rPr>
              <a:t>系文徵稿活動，可結合課程內容。</a:t>
            </a:r>
          </a:p>
        </p:txBody>
      </p:sp>
      <p:sp>
        <p:nvSpPr>
          <p:cNvPr id="2411549" name="Text Box 29"/>
          <p:cNvSpPr txBox="1">
            <a:spLocks noChangeArrowheads="1"/>
          </p:cNvSpPr>
          <p:nvPr/>
        </p:nvSpPr>
        <p:spPr bwMode="auto">
          <a:xfrm>
            <a:off x="5383213" y="1298575"/>
            <a:ext cx="3278187" cy="4211638"/>
          </a:xfrm>
          <a:prstGeom prst="rect">
            <a:avLst/>
          </a:prstGeom>
          <a:noFill/>
          <a:ln w="12700" cap="sq">
            <a:noFill/>
            <a:miter lim="800000"/>
            <a:headEnd type="none" w="sm" len="sm"/>
            <a:tailEnd type="none" w="sm" len="sm"/>
          </a:ln>
        </p:spPr>
        <p:txBody>
          <a:bodyPr>
            <a:spAutoFit/>
          </a:bodyPr>
          <a:lstStyle/>
          <a:p>
            <a:pPr marL="457200" indent="-457200" algn="l"/>
            <a:r>
              <a:rPr lang="zh-TW" altLang="en-US" b="1">
                <a:latin typeface="標楷體" pitchFamily="65" charset="-120"/>
                <a:ea typeface="標楷體" pitchFamily="65" charset="-120"/>
              </a:rPr>
              <a:t>中期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一至三年</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多舉辦相關研討會，多增加些與外界進行交流的機會。</a:t>
            </a:r>
          </a:p>
          <a:p>
            <a:pPr marL="457200" indent="-457200" algn="l">
              <a:buFontTx/>
              <a:buAutoNum type="arabicPeriod"/>
            </a:pPr>
            <a:r>
              <a:rPr lang="zh-TW" altLang="en-US" b="1">
                <a:latin typeface="標楷體" pitchFamily="65" charset="-120"/>
                <a:ea typeface="標楷體" pitchFamily="65" charset="-120"/>
              </a:rPr>
              <a:t>與企業界建立建教合作的關係，累積學生實務經驗。</a:t>
            </a:r>
          </a:p>
          <a:p>
            <a:pPr marL="457200" indent="-457200" algn="l">
              <a:buFontTx/>
              <a:buAutoNum type="arabicPeriod"/>
            </a:pPr>
            <a:r>
              <a:rPr lang="zh-TW" altLang="en-US" b="1">
                <a:latin typeface="標楷體" pitchFamily="65" charset="-120"/>
                <a:ea typeface="標楷體" pitchFamily="65" charset="-120"/>
              </a:rPr>
              <a:t>透過課程上的設計，可以將時限拉長成為一學年的課程，上學期輔以理論性內容，下學期則可以實務性探討的內容為主。</a:t>
            </a:r>
          </a:p>
          <a:p>
            <a:pPr marL="457200" indent="-457200" algn="l">
              <a:buFontTx/>
              <a:buAutoNum type="arabicPeriod"/>
            </a:pPr>
            <a:r>
              <a:rPr lang="zh-TW" altLang="en-US" b="1">
                <a:latin typeface="標楷體" pitchFamily="65" charset="-120"/>
                <a:ea typeface="標楷體" pitchFamily="65" charset="-120"/>
              </a:rPr>
              <a:t>成立專責委員會進行資源整合與分配，以配合系所未來發展。</a:t>
            </a:r>
          </a:p>
        </p:txBody>
      </p:sp>
      <p:sp>
        <p:nvSpPr>
          <p:cNvPr id="2411550" name="Text Box 30"/>
          <p:cNvSpPr txBox="1">
            <a:spLocks noChangeArrowheads="1"/>
          </p:cNvSpPr>
          <p:nvPr/>
        </p:nvSpPr>
        <p:spPr bwMode="auto">
          <a:xfrm>
            <a:off x="5429250" y="1284288"/>
            <a:ext cx="3278188" cy="4486275"/>
          </a:xfrm>
          <a:prstGeom prst="rect">
            <a:avLst/>
          </a:prstGeom>
          <a:noFill/>
          <a:ln w="12700" cap="sq">
            <a:noFill/>
            <a:miter lim="800000"/>
            <a:headEnd type="none" w="sm" len="sm"/>
            <a:tailEnd type="none" w="sm" len="sm"/>
          </a:ln>
        </p:spPr>
        <p:txBody>
          <a:bodyPr>
            <a:spAutoFit/>
          </a:bodyPr>
          <a:lstStyle/>
          <a:p>
            <a:pPr marL="457200" indent="-457200" algn="l"/>
            <a:r>
              <a:rPr lang="zh-TW" altLang="en-US" b="1">
                <a:latin typeface="標楷體" pitchFamily="65" charset="-120"/>
                <a:ea typeface="標楷體" pitchFamily="65" charset="-120"/>
              </a:rPr>
              <a:t>中期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一至三年</a:t>
            </a:r>
            <a:r>
              <a:rPr lang="en-US" altLang="zh-TW" b="1">
                <a:latin typeface="標楷體" pitchFamily="65" charset="-120"/>
                <a:ea typeface="標楷體" pitchFamily="65" charset="-120"/>
              </a:rPr>
              <a:t>)</a:t>
            </a:r>
          </a:p>
          <a:p>
            <a:pPr marL="457200" indent="-457200" algn="l"/>
            <a:r>
              <a:rPr lang="en-US" altLang="zh-TW" b="1">
                <a:latin typeface="標楷體" pitchFamily="65" charset="-120"/>
                <a:ea typeface="標楷體" pitchFamily="65" charset="-120"/>
              </a:rPr>
              <a:t>5.    </a:t>
            </a:r>
            <a:r>
              <a:rPr lang="zh-TW" altLang="en-US" b="1">
                <a:latin typeface="標楷體" pitchFamily="65" charset="-120"/>
                <a:ea typeface="標楷體" pitchFamily="65" charset="-120"/>
              </a:rPr>
              <a:t>學校相關行政事務流程電腦化，形成校園資料資訊化，加速資訊在各處室之間的流動速度，增加作業效率。</a:t>
            </a:r>
          </a:p>
          <a:p>
            <a:pPr marL="457200" indent="-457200" algn="l"/>
            <a:r>
              <a:rPr lang="en-US" altLang="zh-TW" b="1">
                <a:latin typeface="標楷體" pitchFamily="65" charset="-120"/>
                <a:ea typeface="標楷體" pitchFamily="65" charset="-120"/>
              </a:rPr>
              <a:t>6.    </a:t>
            </a:r>
            <a:r>
              <a:rPr lang="zh-TW" altLang="en-US" b="1">
                <a:latin typeface="標楷體" pitchFamily="65" charset="-120"/>
                <a:ea typeface="標楷體" pitchFamily="65" charset="-120"/>
              </a:rPr>
              <a:t>透過整合性的合作計劃，結合老師們與學生的群組合作方式，主動出擊產業界。</a:t>
            </a:r>
          </a:p>
          <a:p>
            <a:pPr marL="457200" indent="-457200" algn="l"/>
            <a:r>
              <a:rPr lang="en-US" altLang="zh-TW" b="1">
                <a:latin typeface="標楷體" pitchFamily="65" charset="-120"/>
                <a:ea typeface="標楷體" pitchFamily="65" charset="-120"/>
              </a:rPr>
              <a:t>7.    </a:t>
            </a:r>
            <a:r>
              <a:rPr lang="zh-TW" altLang="en-US" b="1">
                <a:latin typeface="標楷體" pitchFamily="65" charset="-120"/>
                <a:ea typeface="標楷體" pitchFamily="65" charset="-120"/>
              </a:rPr>
              <a:t>由２至３個老師結合彼此課程內容上的主題設計，針對一個產業界進行介紹。例如：ＭＩＳ與系統分析與設計。</a:t>
            </a:r>
          </a:p>
          <a:p>
            <a:pPr marL="457200" indent="-457200" algn="l"/>
            <a:endParaRPr lang="en-US" altLang="zh-TW" b="1">
              <a:latin typeface="標楷體" pitchFamily="65" charset="-120"/>
              <a:ea typeface="標楷體" pitchFamily="65" charset="-120"/>
            </a:endParaRPr>
          </a:p>
        </p:txBody>
      </p:sp>
      <p:sp>
        <p:nvSpPr>
          <p:cNvPr id="2411551" name="Text Box 31"/>
          <p:cNvSpPr txBox="1">
            <a:spLocks noChangeArrowheads="1"/>
          </p:cNvSpPr>
          <p:nvPr/>
        </p:nvSpPr>
        <p:spPr bwMode="auto">
          <a:xfrm>
            <a:off x="5357813" y="1136650"/>
            <a:ext cx="3278187" cy="4486275"/>
          </a:xfrm>
          <a:prstGeom prst="rect">
            <a:avLst/>
          </a:prstGeom>
          <a:noFill/>
          <a:ln w="12700" cap="sq">
            <a:noFill/>
            <a:miter lim="800000"/>
            <a:headEnd type="none" w="sm" len="sm"/>
            <a:tailEnd type="none" w="sm" len="sm"/>
          </a:ln>
        </p:spPr>
        <p:txBody>
          <a:bodyPr>
            <a:spAutoFit/>
          </a:bodyPr>
          <a:lstStyle/>
          <a:p>
            <a:pPr marL="457200" indent="-457200" algn="l"/>
            <a:r>
              <a:rPr lang="zh-TW" altLang="en-US" b="1">
                <a:latin typeface="標楷體" pitchFamily="65" charset="-120"/>
                <a:ea typeface="標楷體" pitchFamily="65" charset="-120"/>
              </a:rPr>
              <a:t>長期</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三年以上</a:t>
            </a:r>
            <a:r>
              <a:rPr lang="en-US" altLang="zh-TW" b="1">
                <a:latin typeface="標楷體" pitchFamily="65" charset="-120"/>
                <a:ea typeface="標楷體" pitchFamily="65" charset="-120"/>
              </a:rPr>
              <a:t>)</a:t>
            </a:r>
          </a:p>
          <a:p>
            <a:pPr marL="457200" indent="-457200" algn="l">
              <a:buFontTx/>
              <a:buAutoNum type="arabicPeriod"/>
            </a:pPr>
            <a:r>
              <a:rPr lang="zh-TW" altLang="en-US" b="1">
                <a:latin typeface="標楷體" pitchFamily="65" charset="-120"/>
                <a:ea typeface="標楷體" pitchFamily="65" charset="-120"/>
              </a:rPr>
              <a:t>推動產官學界三方策略性結盟，成立整合式研究中心。</a:t>
            </a:r>
          </a:p>
          <a:p>
            <a:pPr marL="457200" indent="-457200" algn="l">
              <a:buFontTx/>
              <a:buAutoNum type="arabicPeriod"/>
            </a:pPr>
            <a:r>
              <a:rPr lang="zh-TW" altLang="en-US" b="1">
                <a:latin typeface="標楷體" pitchFamily="65" charset="-120"/>
                <a:ea typeface="標楷體" pitchFamily="65" charset="-120"/>
              </a:rPr>
              <a:t>與產業界成立策略團隊進行長期性的專門人才培訓計劃。</a:t>
            </a:r>
          </a:p>
          <a:p>
            <a:pPr marL="457200" indent="-457200" algn="l">
              <a:buFontTx/>
              <a:buAutoNum type="arabicPeriod"/>
            </a:pPr>
            <a:r>
              <a:rPr lang="zh-TW" altLang="en-US" b="1">
                <a:latin typeface="標楷體" pitchFamily="65" charset="-120"/>
                <a:ea typeface="標楷體" pitchFamily="65" charset="-120"/>
              </a:rPr>
              <a:t>尋求校際合作的機會。</a:t>
            </a:r>
          </a:p>
          <a:p>
            <a:pPr marL="457200" indent="-457200" algn="l">
              <a:buFontTx/>
              <a:buAutoNum type="arabicPeriod"/>
            </a:pPr>
            <a:r>
              <a:rPr lang="zh-TW" altLang="en-US" b="1">
                <a:latin typeface="標楷體" pitchFamily="65" charset="-120"/>
                <a:ea typeface="標楷體" pitchFamily="65" charset="-120"/>
              </a:rPr>
              <a:t>整合系上老師研究與著作，以及研究生論文電子化，並將參考來源（書，論文）也一併加入。</a:t>
            </a:r>
          </a:p>
          <a:p>
            <a:pPr marL="457200" indent="-457200" algn="l">
              <a:buFontTx/>
              <a:buAutoNum type="arabicPeriod"/>
            </a:pPr>
            <a:r>
              <a:rPr lang="zh-TW" altLang="en-US" b="1">
                <a:latin typeface="標楷體" pitchFamily="65" charset="-120"/>
                <a:ea typeface="標楷體" pitchFamily="65" charset="-120"/>
              </a:rPr>
              <a:t>成立推廣教育班。</a:t>
            </a:r>
          </a:p>
          <a:p>
            <a:pPr marL="457200" indent="-457200" algn="l">
              <a:buFontTx/>
              <a:buAutoNum type="arabicPeriod"/>
            </a:pPr>
            <a:r>
              <a:rPr lang="zh-TW" altLang="en-US" b="1">
                <a:latin typeface="標楷體" pitchFamily="65" charset="-120"/>
                <a:ea typeface="標楷體" pitchFamily="65" charset="-120"/>
              </a:rPr>
              <a:t>參加國外大型研討會，甚至成立類似的國際性研討會議。</a:t>
            </a:r>
          </a:p>
        </p:txBody>
      </p:sp>
    </p:spTree>
    <p:extLst>
      <p:ext uri="{BB962C8B-B14F-4D97-AF65-F5344CB8AC3E}">
        <p14:creationId xmlns:p14="http://schemas.microsoft.com/office/powerpoint/2010/main" val="375126216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411522"/>
                                        </p:tgtEl>
                                        <p:attrNameLst>
                                          <p:attrName>style.visibility</p:attrName>
                                        </p:attrNameLst>
                                      </p:cBhvr>
                                      <p:to>
                                        <p:strVal val="visible"/>
                                      </p:to>
                                    </p:set>
                                    <p:animEffect transition="in" filter="dissolve">
                                      <p:cBhvr>
                                        <p:cTn id="7" dur="500"/>
                                        <p:tgtEl>
                                          <p:spTgt spid="241152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411523"/>
                                        </p:tgtEl>
                                        <p:attrNameLst>
                                          <p:attrName>style.visibility</p:attrName>
                                        </p:attrNameLst>
                                      </p:cBhvr>
                                      <p:to>
                                        <p:strVal val="visible"/>
                                      </p:to>
                                    </p:set>
                                    <p:animEffect transition="in" filter="dissolve">
                                      <p:cBhvr>
                                        <p:cTn id="11" dur="500"/>
                                        <p:tgtEl>
                                          <p:spTgt spid="2411523"/>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411534"/>
                                        </p:tgtEl>
                                        <p:attrNameLst>
                                          <p:attrName>style.visibility</p:attrName>
                                        </p:attrNameLst>
                                      </p:cBhvr>
                                      <p:to>
                                        <p:strVal val="visible"/>
                                      </p:to>
                                    </p:set>
                                    <p:animEffect transition="in" filter="dissolve">
                                      <p:cBhvr>
                                        <p:cTn id="15" dur="500"/>
                                        <p:tgtEl>
                                          <p:spTgt spid="2411534"/>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411542"/>
                                        </p:tgtEl>
                                        <p:attrNameLst>
                                          <p:attrName>style.visibility</p:attrName>
                                        </p:attrNameLst>
                                      </p:cBhvr>
                                      <p:to>
                                        <p:strVal val="visible"/>
                                      </p:to>
                                    </p:set>
                                    <p:animEffect transition="in" filter="dissolve">
                                      <p:cBhvr>
                                        <p:cTn id="19" dur="500"/>
                                        <p:tgtEl>
                                          <p:spTgt spid="2411542"/>
                                        </p:tgtEl>
                                      </p:cBhvr>
                                    </p:animEffect>
                                  </p:childTnLst>
                                  <p:subTnLst>
                                    <p:set>
                                      <p:cBhvr override="childStyle">
                                        <p:cTn dur="1" fill="hold" display="0" masterRel="nextClick" afterEffect="1"/>
                                        <p:tgtEl>
                                          <p:spTgt spid="2411542"/>
                                        </p:tgtEl>
                                        <p:attrNameLst>
                                          <p:attrName>style.visibility</p:attrName>
                                        </p:attrNameLst>
                                      </p:cBhvr>
                                      <p:to>
                                        <p:strVal val="hidden"/>
                                      </p:to>
                                    </p:set>
                                  </p:sub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2411535"/>
                                        </p:tgtEl>
                                        <p:attrNameLst>
                                          <p:attrName>style.visibility</p:attrName>
                                        </p:attrNameLst>
                                      </p:cBhvr>
                                      <p:to>
                                        <p:strVal val="visible"/>
                                      </p:to>
                                    </p:set>
                                    <p:animEffect transition="in" filter="wipe(up)">
                                      <p:cBhvr>
                                        <p:cTn id="24" dur="500"/>
                                        <p:tgtEl>
                                          <p:spTgt spid="2411535"/>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2411536"/>
                                        </p:tgtEl>
                                        <p:attrNameLst>
                                          <p:attrName>style.visibility</p:attrName>
                                        </p:attrNameLst>
                                      </p:cBhvr>
                                      <p:to>
                                        <p:strVal val="visible"/>
                                      </p:to>
                                    </p:set>
                                    <p:animEffect transition="in" filter="dissolve">
                                      <p:cBhvr>
                                        <p:cTn id="28" dur="500"/>
                                        <p:tgtEl>
                                          <p:spTgt spid="2411536"/>
                                        </p:tgtEl>
                                      </p:cBhvr>
                                    </p:animEffect>
                                  </p:childTnLst>
                                </p:cTn>
                              </p:par>
                            </p:childTnLst>
                          </p:cTn>
                        </p:par>
                        <p:par>
                          <p:cTn id="29" fill="hold">
                            <p:stCondLst>
                              <p:cond delay="1000"/>
                            </p:stCondLst>
                            <p:childTnLst>
                              <p:par>
                                <p:cTn id="30" presetID="9" presetClass="entr" presetSubtype="0" fill="hold" grpId="0" nodeType="afterEffect">
                                  <p:stCondLst>
                                    <p:cond delay="0"/>
                                  </p:stCondLst>
                                  <p:childTnLst>
                                    <p:set>
                                      <p:cBhvr>
                                        <p:cTn id="31" dur="1" fill="hold">
                                          <p:stCondLst>
                                            <p:cond delay="0"/>
                                          </p:stCondLst>
                                        </p:cTn>
                                        <p:tgtEl>
                                          <p:spTgt spid="2411543"/>
                                        </p:tgtEl>
                                        <p:attrNameLst>
                                          <p:attrName>style.visibility</p:attrName>
                                        </p:attrNameLst>
                                      </p:cBhvr>
                                      <p:to>
                                        <p:strVal val="visible"/>
                                      </p:to>
                                    </p:set>
                                    <p:animEffect transition="in" filter="dissolve">
                                      <p:cBhvr>
                                        <p:cTn id="32" dur="500"/>
                                        <p:tgtEl>
                                          <p:spTgt spid="2411543"/>
                                        </p:tgtEl>
                                      </p:cBhvr>
                                    </p:animEffect>
                                  </p:childTnLst>
                                  <p:subTnLst>
                                    <p:set>
                                      <p:cBhvr override="childStyle">
                                        <p:cTn dur="1" fill="hold" display="0" masterRel="nextClick" afterEffect="1"/>
                                        <p:tgtEl>
                                          <p:spTgt spid="2411543"/>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411537"/>
                                        </p:tgtEl>
                                        <p:attrNameLst>
                                          <p:attrName>style.visibility</p:attrName>
                                        </p:attrNameLst>
                                      </p:cBhvr>
                                      <p:to>
                                        <p:strVal val="visible"/>
                                      </p:to>
                                    </p:set>
                                    <p:animEffect transition="in" filter="wipe(up)">
                                      <p:cBhvr>
                                        <p:cTn id="37" dur="500"/>
                                        <p:tgtEl>
                                          <p:spTgt spid="2411537"/>
                                        </p:tgtEl>
                                      </p:cBhvr>
                                    </p:animEffect>
                                  </p:childTnLst>
                                </p:cTn>
                              </p:par>
                            </p:childTnLst>
                          </p:cTn>
                        </p:par>
                        <p:par>
                          <p:cTn id="38" fill="hold">
                            <p:stCondLst>
                              <p:cond delay="500"/>
                            </p:stCondLst>
                            <p:childTnLst>
                              <p:par>
                                <p:cTn id="39" presetID="9" presetClass="entr" presetSubtype="0" fill="hold" grpId="0" nodeType="afterEffect">
                                  <p:stCondLst>
                                    <p:cond delay="0"/>
                                  </p:stCondLst>
                                  <p:childTnLst>
                                    <p:set>
                                      <p:cBhvr>
                                        <p:cTn id="40" dur="1" fill="hold">
                                          <p:stCondLst>
                                            <p:cond delay="0"/>
                                          </p:stCondLst>
                                        </p:cTn>
                                        <p:tgtEl>
                                          <p:spTgt spid="2411538"/>
                                        </p:tgtEl>
                                        <p:attrNameLst>
                                          <p:attrName>style.visibility</p:attrName>
                                        </p:attrNameLst>
                                      </p:cBhvr>
                                      <p:to>
                                        <p:strVal val="visible"/>
                                      </p:to>
                                    </p:set>
                                    <p:animEffect transition="in" filter="dissolve">
                                      <p:cBhvr>
                                        <p:cTn id="41" dur="500"/>
                                        <p:tgtEl>
                                          <p:spTgt spid="2411538"/>
                                        </p:tgtEl>
                                      </p:cBhvr>
                                    </p:animEffect>
                                  </p:childTnLst>
                                </p:cTn>
                              </p:par>
                            </p:childTnLst>
                          </p:cTn>
                        </p:par>
                        <p:par>
                          <p:cTn id="42" fill="hold">
                            <p:stCondLst>
                              <p:cond delay="1000"/>
                            </p:stCondLst>
                            <p:childTnLst>
                              <p:par>
                                <p:cTn id="43" presetID="9" presetClass="entr" presetSubtype="0" fill="hold" grpId="0" nodeType="afterEffect">
                                  <p:stCondLst>
                                    <p:cond delay="0"/>
                                  </p:stCondLst>
                                  <p:childTnLst>
                                    <p:set>
                                      <p:cBhvr>
                                        <p:cTn id="44" dur="1" fill="hold">
                                          <p:stCondLst>
                                            <p:cond delay="0"/>
                                          </p:stCondLst>
                                        </p:cTn>
                                        <p:tgtEl>
                                          <p:spTgt spid="2411544"/>
                                        </p:tgtEl>
                                        <p:attrNameLst>
                                          <p:attrName>style.visibility</p:attrName>
                                        </p:attrNameLst>
                                      </p:cBhvr>
                                      <p:to>
                                        <p:strVal val="visible"/>
                                      </p:to>
                                    </p:set>
                                    <p:animEffect transition="in" filter="dissolve">
                                      <p:cBhvr>
                                        <p:cTn id="45" dur="500"/>
                                        <p:tgtEl>
                                          <p:spTgt spid="2411544"/>
                                        </p:tgtEl>
                                      </p:cBhvr>
                                    </p:animEffect>
                                  </p:childTnLst>
                                  <p:subTnLst>
                                    <p:set>
                                      <p:cBhvr override="childStyle">
                                        <p:cTn dur="1" fill="hold" display="0" masterRel="nextClick" afterEffect="1"/>
                                        <p:tgtEl>
                                          <p:spTgt spid="2411544"/>
                                        </p:tgtEl>
                                        <p:attrNameLst>
                                          <p:attrName>style.visibility</p:attrName>
                                        </p:attrNameLst>
                                      </p:cBhvr>
                                      <p:to>
                                        <p:strVal val="hidden"/>
                                      </p:to>
                                    </p:set>
                                  </p:subTnLst>
                                </p:cTn>
                              </p:par>
                            </p:childTnLst>
                          </p:cTn>
                        </p:par>
                      </p:childTnLst>
                    </p:cTn>
                  </p:par>
                  <p:par>
                    <p:cTn id="46" fill="hold">
                      <p:stCondLst>
                        <p:cond delay="indefinite"/>
                      </p:stCondLst>
                      <p:childTnLst>
                        <p:par>
                          <p:cTn id="47" fill="hold">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2411540"/>
                                        </p:tgtEl>
                                        <p:attrNameLst>
                                          <p:attrName>style.visibility</p:attrName>
                                        </p:attrNameLst>
                                      </p:cBhvr>
                                      <p:to>
                                        <p:strVal val="visible"/>
                                      </p:to>
                                    </p:set>
                                    <p:animEffect transition="in" filter="wipe(up)">
                                      <p:cBhvr>
                                        <p:cTn id="50" dur="500"/>
                                        <p:tgtEl>
                                          <p:spTgt spid="2411540"/>
                                        </p:tgtEl>
                                      </p:cBhvr>
                                    </p:animEffect>
                                  </p:childTnLst>
                                </p:cTn>
                              </p:par>
                            </p:childTnLst>
                          </p:cTn>
                        </p:par>
                        <p:par>
                          <p:cTn id="51" fill="hold">
                            <p:stCondLst>
                              <p:cond delay="500"/>
                            </p:stCondLst>
                            <p:childTnLst>
                              <p:par>
                                <p:cTn id="52" presetID="9" presetClass="entr" presetSubtype="0" fill="hold" grpId="0" nodeType="afterEffect">
                                  <p:stCondLst>
                                    <p:cond delay="0"/>
                                  </p:stCondLst>
                                  <p:childTnLst>
                                    <p:set>
                                      <p:cBhvr>
                                        <p:cTn id="53" dur="1" fill="hold">
                                          <p:stCondLst>
                                            <p:cond delay="0"/>
                                          </p:stCondLst>
                                        </p:cTn>
                                        <p:tgtEl>
                                          <p:spTgt spid="2411539"/>
                                        </p:tgtEl>
                                        <p:attrNameLst>
                                          <p:attrName>style.visibility</p:attrName>
                                        </p:attrNameLst>
                                      </p:cBhvr>
                                      <p:to>
                                        <p:strVal val="visible"/>
                                      </p:to>
                                    </p:set>
                                    <p:animEffect transition="in" filter="dissolve">
                                      <p:cBhvr>
                                        <p:cTn id="54" dur="500"/>
                                        <p:tgtEl>
                                          <p:spTgt spid="2411539"/>
                                        </p:tgtEl>
                                      </p:cBhvr>
                                    </p:animEffect>
                                  </p:childTnLst>
                                </p:cTn>
                              </p:par>
                            </p:childTnLst>
                          </p:cTn>
                        </p:par>
                        <p:par>
                          <p:cTn id="55" fill="hold">
                            <p:stCondLst>
                              <p:cond delay="1000"/>
                            </p:stCondLst>
                            <p:childTnLst>
                              <p:par>
                                <p:cTn id="56" presetID="9" presetClass="entr" presetSubtype="0" fill="hold" grpId="0" nodeType="afterEffect">
                                  <p:stCondLst>
                                    <p:cond delay="0"/>
                                  </p:stCondLst>
                                  <p:childTnLst>
                                    <p:set>
                                      <p:cBhvr>
                                        <p:cTn id="57" dur="1" fill="hold">
                                          <p:stCondLst>
                                            <p:cond delay="0"/>
                                          </p:stCondLst>
                                        </p:cTn>
                                        <p:tgtEl>
                                          <p:spTgt spid="2411545"/>
                                        </p:tgtEl>
                                        <p:attrNameLst>
                                          <p:attrName>style.visibility</p:attrName>
                                        </p:attrNameLst>
                                      </p:cBhvr>
                                      <p:to>
                                        <p:strVal val="visible"/>
                                      </p:to>
                                    </p:set>
                                    <p:animEffect transition="in" filter="dissolve">
                                      <p:cBhvr>
                                        <p:cTn id="58" dur="500"/>
                                        <p:tgtEl>
                                          <p:spTgt spid="2411545"/>
                                        </p:tgtEl>
                                      </p:cBhvr>
                                    </p:animEffect>
                                  </p:childTnLst>
                                  <p:subTnLst>
                                    <p:set>
                                      <p:cBhvr override="childStyle">
                                        <p:cTn dur="1" fill="hold" display="0" masterRel="nextClick" afterEffect="1"/>
                                        <p:tgtEl>
                                          <p:spTgt spid="2411545"/>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22" presetClass="entr" presetSubtype="2" fill="hold" grpId="0" nodeType="clickEffect">
                                  <p:stCondLst>
                                    <p:cond delay="0"/>
                                  </p:stCondLst>
                                  <p:childTnLst>
                                    <p:set>
                                      <p:cBhvr>
                                        <p:cTn id="62" dur="1" fill="hold">
                                          <p:stCondLst>
                                            <p:cond delay="0"/>
                                          </p:stCondLst>
                                        </p:cTn>
                                        <p:tgtEl>
                                          <p:spTgt spid="2411541"/>
                                        </p:tgtEl>
                                        <p:attrNameLst>
                                          <p:attrName>style.visibility</p:attrName>
                                        </p:attrNameLst>
                                      </p:cBhvr>
                                      <p:to>
                                        <p:strVal val="visible"/>
                                      </p:to>
                                    </p:set>
                                    <p:animEffect transition="in" filter="wipe(right)">
                                      <p:cBhvr>
                                        <p:cTn id="63" dur="500"/>
                                        <p:tgtEl>
                                          <p:spTgt spid="2411541"/>
                                        </p:tgtEl>
                                      </p:cBhvr>
                                    </p:animEffect>
                                  </p:childTnLst>
                                </p:cTn>
                              </p:par>
                            </p:childTnLst>
                          </p:cTn>
                        </p:par>
                        <p:par>
                          <p:cTn id="64" fill="hold">
                            <p:stCondLst>
                              <p:cond delay="500"/>
                            </p:stCondLst>
                            <p:childTnLst>
                              <p:par>
                                <p:cTn id="65" presetID="9" presetClass="entr" presetSubtype="0" fill="hold" grpId="0" nodeType="afterEffect">
                                  <p:stCondLst>
                                    <p:cond delay="0"/>
                                  </p:stCondLst>
                                  <p:childTnLst>
                                    <p:set>
                                      <p:cBhvr>
                                        <p:cTn id="66" dur="1" fill="hold">
                                          <p:stCondLst>
                                            <p:cond delay="0"/>
                                          </p:stCondLst>
                                        </p:cTn>
                                        <p:tgtEl>
                                          <p:spTgt spid="2411524"/>
                                        </p:tgtEl>
                                        <p:attrNameLst>
                                          <p:attrName>style.visibility</p:attrName>
                                        </p:attrNameLst>
                                      </p:cBhvr>
                                      <p:to>
                                        <p:strVal val="visible"/>
                                      </p:to>
                                    </p:set>
                                    <p:animEffect transition="in" filter="dissolve">
                                      <p:cBhvr>
                                        <p:cTn id="67" dur="500"/>
                                        <p:tgtEl>
                                          <p:spTgt spid="2411524"/>
                                        </p:tgtEl>
                                      </p:cBhvr>
                                    </p:animEffect>
                                  </p:childTnLst>
                                </p:cTn>
                              </p:par>
                            </p:childTnLst>
                          </p:cTn>
                        </p:par>
                        <p:par>
                          <p:cTn id="68" fill="hold">
                            <p:stCondLst>
                              <p:cond delay="1000"/>
                            </p:stCondLst>
                            <p:childTnLst>
                              <p:par>
                                <p:cTn id="69" presetID="22" presetClass="entr" presetSubtype="2" fill="hold" grpId="0" nodeType="afterEffect">
                                  <p:stCondLst>
                                    <p:cond delay="0"/>
                                  </p:stCondLst>
                                  <p:childTnLst>
                                    <p:set>
                                      <p:cBhvr>
                                        <p:cTn id="70" dur="1" fill="hold">
                                          <p:stCondLst>
                                            <p:cond delay="0"/>
                                          </p:stCondLst>
                                        </p:cTn>
                                        <p:tgtEl>
                                          <p:spTgt spid="2411525"/>
                                        </p:tgtEl>
                                        <p:attrNameLst>
                                          <p:attrName>style.visibility</p:attrName>
                                        </p:attrNameLst>
                                      </p:cBhvr>
                                      <p:to>
                                        <p:strVal val="visible"/>
                                      </p:to>
                                    </p:set>
                                    <p:animEffect transition="in" filter="wipe(right)">
                                      <p:cBhvr>
                                        <p:cTn id="71" dur="500"/>
                                        <p:tgtEl>
                                          <p:spTgt spid="2411525"/>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2411529"/>
                                        </p:tgtEl>
                                        <p:attrNameLst>
                                          <p:attrName>style.visibility</p:attrName>
                                        </p:attrNameLst>
                                      </p:cBhvr>
                                      <p:to>
                                        <p:strVal val="visible"/>
                                      </p:to>
                                    </p:set>
                                    <p:animEffect transition="in" filter="wipe(up)">
                                      <p:cBhvr>
                                        <p:cTn id="76" dur="500"/>
                                        <p:tgtEl>
                                          <p:spTgt spid="2411529"/>
                                        </p:tgtEl>
                                      </p:cBhvr>
                                    </p:animEffect>
                                  </p:childTnLst>
                                </p:cTn>
                              </p:par>
                            </p:childTnLst>
                          </p:cTn>
                        </p:par>
                        <p:par>
                          <p:cTn id="77" fill="hold">
                            <p:stCondLst>
                              <p:cond delay="500"/>
                            </p:stCondLst>
                            <p:childTnLst>
                              <p:par>
                                <p:cTn id="78" presetID="9" presetClass="entr" presetSubtype="0" fill="hold" grpId="0" nodeType="afterEffect">
                                  <p:stCondLst>
                                    <p:cond delay="0"/>
                                  </p:stCondLst>
                                  <p:childTnLst>
                                    <p:set>
                                      <p:cBhvr>
                                        <p:cTn id="79" dur="1" fill="hold">
                                          <p:stCondLst>
                                            <p:cond delay="0"/>
                                          </p:stCondLst>
                                        </p:cTn>
                                        <p:tgtEl>
                                          <p:spTgt spid="2411528"/>
                                        </p:tgtEl>
                                        <p:attrNameLst>
                                          <p:attrName>style.visibility</p:attrName>
                                        </p:attrNameLst>
                                      </p:cBhvr>
                                      <p:to>
                                        <p:strVal val="visible"/>
                                      </p:to>
                                    </p:set>
                                    <p:animEffect transition="in" filter="dissolve">
                                      <p:cBhvr>
                                        <p:cTn id="80" dur="500"/>
                                        <p:tgtEl>
                                          <p:spTgt spid="2411528"/>
                                        </p:tgtEl>
                                      </p:cBhvr>
                                    </p:animEffect>
                                  </p:childTnLst>
                                </p:cTn>
                              </p:par>
                            </p:childTnLst>
                          </p:cTn>
                        </p:par>
                        <p:par>
                          <p:cTn id="81" fill="hold">
                            <p:stCondLst>
                              <p:cond delay="1000"/>
                            </p:stCondLst>
                            <p:childTnLst>
                              <p:par>
                                <p:cTn id="82" presetID="9" presetClass="entr" presetSubtype="0" fill="hold" grpId="0" nodeType="afterEffect">
                                  <p:stCondLst>
                                    <p:cond delay="0"/>
                                  </p:stCondLst>
                                  <p:childTnLst>
                                    <p:set>
                                      <p:cBhvr>
                                        <p:cTn id="83" dur="1" fill="hold">
                                          <p:stCondLst>
                                            <p:cond delay="0"/>
                                          </p:stCondLst>
                                        </p:cTn>
                                        <p:tgtEl>
                                          <p:spTgt spid="2411546"/>
                                        </p:tgtEl>
                                        <p:attrNameLst>
                                          <p:attrName>style.visibility</p:attrName>
                                        </p:attrNameLst>
                                      </p:cBhvr>
                                      <p:to>
                                        <p:strVal val="visible"/>
                                      </p:to>
                                    </p:set>
                                    <p:animEffect transition="in" filter="dissolve">
                                      <p:cBhvr>
                                        <p:cTn id="84" dur="500"/>
                                        <p:tgtEl>
                                          <p:spTgt spid="2411546"/>
                                        </p:tgtEl>
                                      </p:cBhvr>
                                    </p:animEffect>
                                  </p:childTnLst>
                                  <p:subTnLst>
                                    <p:set>
                                      <p:cBhvr override="childStyle">
                                        <p:cTn dur="1" fill="hold" display="0" masterRel="nextClick" afterEffect="1"/>
                                        <p:tgtEl>
                                          <p:spTgt spid="2411546"/>
                                        </p:tgtEl>
                                        <p:attrNameLst>
                                          <p:attrName>style.visibility</p:attrName>
                                        </p:attrNameLst>
                                      </p:cBhvr>
                                      <p:to>
                                        <p:strVal val="hidden"/>
                                      </p:to>
                                    </p:set>
                                  </p:subTnLst>
                                </p:cTn>
                              </p:par>
                            </p:childTnLst>
                          </p:cTn>
                        </p:par>
                      </p:childTnLst>
                    </p:cTn>
                  </p:par>
                  <p:par>
                    <p:cTn id="85" fill="hold">
                      <p:stCondLst>
                        <p:cond delay="indefinite"/>
                      </p:stCondLst>
                      <p:childTnLst>
                        <p:par>
                          <p:cTn id="86" fill="hold">
                            <p:stCondLst>
                              <p:cond delay="0"/>
                            </p:stCondLst>
                            <p:childTnLst>
                              <p:par>
                                <p:cTn id="87" presetID="22" presetClass="entr" presetSubtype="1" fill="hold" grpId="0" nodeType="clickEffect">
                                  <p:stCondLst>
                                    <p:cond delay="0"/>
                                  </p:stCondLst>
                                  <p:childTnLst>
                                    <p:set>
                                      <p:cBhvr>
                                        <p:cTn id="88" dur="1" fill="hold">
                                          <p:stCondLst>
                                            <p:cond delay="0"/>
                                          </p:stCondLst>
                                        </p:cTn>
                                        <p:tgtEl>
                                          <p:spTgt spid="2411530"/>
                                        </p:tgtEl>
                                        <p:attrNameLst>
                                          <p:attrName>style.visibility</p:attrName>
                                        </p:attrNameLst>
                                      </p:cBhvr>
                                      <p:to>
                                        <p:strVal val="visible"/>
                                      </p:to>
                                    </p:set>
                                    <p:animEffect transition="in" filter="wipe(up)">
                                      <p:cBhvr>
                                        <p:cTn id="89" dur="500"/>
                                        <p:tgtEl>
                                          <p:spTgt spid="2411530"/>
                                        </p:tgtEl>
                                      </p:cBhvr>
                                    </p:animEffect>
                                  </p:childTnLst>
                                </p:cTn>
                              </p:par>
                            </p:childTnLst>
                          </p:cTn>
                        </p:par>
                        <p:par>
                          <p:cTn id="90" fill="hold">
                            <p:stCondLst>
                              <p:cond delay="500"/>
                            </p:stCondLst>
                            <p:childTnLst>
                              <p:par>
                                <p:cTn id="91" presetID="9" presetClass="entr" presetSubtype="0" fill="hold" grpId="0" nodeType="afterEffect">
                                  <p:stCondLst>
                                    <p:cond delay="0"/>
                                  </p:stCondLst>
                                  <p:childTnLst>
                                    <p:set>
                                      <p:cBhvr>
                                        <p:cTn id="92" dur="1" fill="hold">
                                          <p:stCondLst>
                                            <p:cond delay="0"/>
                                          </p:stCondLst>
                                        </p:cTn>
                                        <p:tgtEl>
                                          <p:spTgt spid="2411527"/>
                                        </p:tgtEl>
                                        <p:attrNameLst>
                                          <p:attrName>style.visibility</p:attrName>
                                        </p:attrNameLst>
                                      </p:cBhvr>
                                      <p:to>
                                        <p:strVal val="visible"/>
                                      </p:to>
                                    </p:set>
                                    <p:animEffect transition="in" filter="dissolve">
                                      <p:cBhvr>
                                        <p:cTn id="93" dur="500"/>
                                        <p:tgtEl>
                                          <p:spTgt spid="2411527"/>
                                        </p:tgtEl>
                                      </p:cBhvr>
                                    </p:animEffect>
                                  </p:childTnLst>
                                </p:cTn>
                              </p:par>
                            </p:childTnLst>
                          </p:cTn>
                        </p:par>
                        <p:par>
                          <p:cTn id="94" fill="hold">
                            <p:stCondLst>
                              <p:cond delay="1000"/>
                            </p:stCondLst>
                            <p:childTnLst>
                              <p:par>
                                <p:cTn id="95" presetID="9" presetClass="entr" presetSubtype="0" fill="hold" grpId="0" nodeType="afterEffect">
                                  <p:stCondLst>
                                    <p:cond delay="0"/>
                                  </p:stCondLst>
                                  <p:childTnLst>
                                    <p:set>
                                      <p:cBhvr>
                                        <p:cTn id="96" dur="1" fill="hold">
                                          <p:stCondLst>
                                            <p:cond delay="0"/>
                                          </p:stCondLst>
                                        </p:cTn>
                                        <p:tgtEl>
                                          <p:spTgt spid="2411547"/>
                                        </p:tgtEl>
                                        <p:attrNameLst>
                                          <p:attrName>style.visibility</p:attrName>
                                        </p:attrNameLst>
                                      </p:cBhvr>
                                      <p:to>
                                        <p:strVal val="visible"/>
                                      </p:to>
                                    </p:set>
                                    <p:animEffect transition="in" filter="dissolve">
                                      <p:cBhvr>
                                        <p:cTn id="97" dur="500"/>
                                        <p:tgtEl>
                                          <p:spTgt spid="2411547"/>
                                        </p:tgtEl>
                                      </p:cBhvr>
                                    </p:animEffect>
                                  </p:childTnLst>
                                  <p:subTnLst>
                                    <p:set>
                                      <p:cBhvr override="childStyle">
                                        <p:cTn dur="1" fill="hold" display="0" masterRel="nextClick" afterEffect="1"/>
                                        <p:tgtEl>
                                          <p:spTgt spid="2411547"/>
                                        </p:tgtEl>
                                        <p:attrNameLst>
                                          <p:attrName>style.visibility</p:attrName>
                                        </p:attrNameLst>
                                      </p:cBhvr>
                                      <p:to>
                                        <p:strVal val="hidden"/>
                                      </p:to>
                                    </p:set>
                                  </p:subTnLst>
                                </p:cTn>
                              </p:par>
                            </p:childTnLst>
                          </p:cTn>
                        </p:par>
                      </p:childTnLst>
                    </p:cTn>
                  </p:par>
                  <p:par>
                    <p:cTn id="98" fill="hold">
                      <p:stCondLst>
                        <p:cond delay="indefinite"/>
                      </p:stCondLst>
                      <p:childTnLst>
                        <p:par>
                          <p:cTn id="99" fill="hold">
                            <p:stCondLst>
                              <p:cond delay="0"/>
                            </p:stCondLst>
                            <p:childTnLst>
                              <p:par>
                                <p:cTn id="100" presetID="22" presetClass="entr" presetSubtype="1" fill="hold" grpId="0" nodeType="clickEffect">
                                  <p:stCondLst>
                                    <p:cond delay="0"/>
                                  </p:stCondLst>
                                  <p:childTnLst>
                                    <p:set>
                                      <p:cBhvr>
                                        <p:cTn id="101" dur="1" fill="hold">
                                          <p:stCondLst>
                                            <p:cond delay="0"/>
                                          </p:stCondLst>
                                        </p:cTn>
                                        <p:tgtEl>
                                          <p:spTgt spid="2411531"/>
                                        </p:tgtEl>
                                        <p:attrNameLst>
                                          <p:attrName>style.visibility</p:attrName>
                                        </p:attrNameLst>
                                      </p:cBhvr>
                                      <p:to>
                                        <p:strVal val="visible"/>
                                      </p:to>
                                    </p:set>
                                    <p:animEffect transition="in" filter="wipe(up)">
                                      <p:cBhvr>
                                        <p:cTn id="102" dur="500"/>
                                        <p:tgtEl>
                                          <p:spTgt spid="2411531"/>
                                        </p:tgtEl>
                                      </p:cBhvr>
                                    </p:animEffect>
                                  </p:childTnLst>
                                </p:cTn>
                              </p:par>
                            </p:childTnLst>
                          </p:cTn>
                        </p:par>
                        <p:par>
                          <p:cTn id="103" fill="hold">
                            <p:stCondLst>
                              <p:cond delay="500"/>
                            </p:stCondLst>
                            <p:childTnLst>
                              <p:par>
                                <p:cTn id="104" presetID="9" presetClass="entr" presetSubtype="0" fill="hold" grpId="0" nodeType="afterEffect">
                                  <p:stCondLst>
                                    <p:cond delay="0"/>
                                  </p:stCondLst>
                                  <p:childTnLst>
                                    <p:set>
                                      <p:cBhvr>
                                        <p:cTn id="105" dur="1" fill="hold">
                                          <p:stCondLst>
                                            <p:cond delay="0"/>
                                          </p:stCondLst>
                                        </p:cTn>
                                        <p:tgtEl>
                                          <p:spTgt spid="2411526"/>
                                        </p:tgtEl>
                                        <p:attrNameLst>
                                          <p:attrName>style.visibility</p:attrName>
                                        </p:attrNameLst>
                                      </p:cBhvr>
                                      <p:to>
                                        <p:strVal val="visible"/>
                                      </p:to>
                                    </p:set>
                                    <p:animEffect transition="in" filter="dissolve">
                                      <p:cBhvr>
                                        <p:cTn id="106" dur="500"/>
                                        <p:tgtEl>
                                          <p:spTgt spid="2411526"/>
                                        </p:tgtEl>
                                      </p:cBhvr>
                                    </p:animEffect>
                                  </p:childTnLst>
                                </p:cTn>
                              </p:par>
                            </p:childTnLst>
                          </p:cTn>
                        </p:par>
                        <p:par>
                          <p:cTn id="107" fill="hold">
                            <p:stCondLst>
                              <p:cond delay="1000"/>
                            </p:stCondLst>
                            <p:childTnLst>
                              <p:par>
                                <p:cTn id="108" presetID="9" presetClass="entr" presetSubtype="0" fill="hold" grpId="0" nodeType="afterEffect">
                                  <p:stCondLst>
                                    <p:cond delay="0"/>
                                  </p:stCondLst>
                                  <p:childTnLst>
                                    <p:set>
                                      <p:cBhvr>
                                        <p:cTn id="109" dur="1" fill="hold">
                                          <p:stCondLst>
                                            <p:cond delay="0"/>
                                          </p:stCondLst>
                                        </p:cTn>
                                        <p:tgtEl>
                                          <p:spTgt spid="2411548"/>
                                        </p:tgtEl>
                                        <p:attrNameLst>
                                          <p:attrName>style.visibility</p:attrName>
                                        </p:attrNameLst>
                                      </p:cBhvr>
                                      <p:to>
                                        <p:strVal val="visible"/>
                                      </p:to>
                                    </p:set>
                                    <p:animEffect transition="in" filter="dissolve">
                                      <p:cBhvr>
                                        <p:cTn id="110" dur="500"/>
                                        <p:tgtEl>
                                          <p:spTgt spid="2411548"/>
                                        </p:tgtEl>
                                      </p:cBhvr>
                                    </p:animEffect>
                                  </p:childTnLst>
                                  <p:subTnLst>
                                    <p:set>
                                      <p:cBhvr override="childStyle">
                                        <p:cTn dur="1" fill="hold" display="0" masterRel="nextClick" afterEffect="1"/>
                                        <p:tgtEl>
                                          <p:spTgt spid="2411548"/>
                                        </p:tgtEl>
                                        <p:attrNameLst>
                                          <p:attrName>style.visibility</p:attrName>
                                        </p:attrNameLst>
                                      </p:cBhvr>
                                      <p:to>
                                        <p:strVal val="hidden"/>
                                      </p:to>
                                    </p:set>
                                  </p:subTnLst>
                                </p:cTn>
                              </p:par>
                            </p:childTnLst>
                          </p:cTn>
                        </p:par>
                      </p:childTnLst>
                    </p:cTn>
                  </p:par>
                  <p:par>
                    <p:cTn id="111" fill="hold">
                      <p:stCondLst>
                        <p:cond delay="indefinite"/>
                      </p:stCondLst>
                      <p:childTnLst>
                        <p:par>
                          <p:cTn id="112" fill="hold">
                            <p:stCondLst>
                              <p:cond delay="0"/>
                            </p:stCondLst>
                            <p:childTnLst>
                              <p:par>
                                <p:cTn id="113" presetID="9" presetClass="entr" presetSubtype="0" fill="hold" grpId="0" nodeType="clickEffect">
                                  <p:stCondLst>
                                    <p:cond delay="0"/>
                                  </p:stCondLst>
                                  <p:childTnLst>
                                    <p:set>
                                      <p:cBhvr>
                                        <p:cTn id="114" dur="1" fill="hold">
                                          <p:stCondLst>
                                            <p:cond delay="0"/>
                                          </p:stCondLst>
                                        </p:cTn>
                                        <p:tgtEl>
                                          <p:spTgt spid="2411549"/>
                                        </p:tgtEl>
                                        <p:attrNameLst>
                                          <p:attrName>style.visibility</p:attrName>
                                        </p:attrNameLst>
                                      </p:cBhvr>
                                      <p:to>
                                        <p:strVal val="visible"/>
                                      </p:to>
                                    </p:set>
                                    <p:animEffect transition="in" filter="dissolve">
                                      <p:cBhvr>
                                        <p:cTn id="115" dur="500"/>
                                        <p:tgtEl>
                                          <p:spTgt spid="2411549"/>
                                        </p:tgtEl>
                                      </p:cBhvr>
                                    </p:animEffect>
                                  </p:childTnLst>
                                  <p:subTnLst>
                                    <p:set>
                                      <p:cBhvr override="childStyle">
                                        <p:cTn dur="1" fill="hold" display="0" masterRel="nextClick" afterEffect="1"/>
                                        <p:tgtEl>
                                          <p:spTgt spid="2411549"/>
                                        </p:tgtEl>
                                        <p:attrNameLst>
                                          <p:attrName>style.visibility</p:attrName>
                                        </p:attrNameLst>
                                      </p:cBhvr>
                                      <p:to>
                                        <p:strVal val="hidden"/>
                                      </p:to>
                                    </p:set>
                                  </p:subTnLst>
                                </p:cTn>
                              </p:par>
                            </p:childTnLst>
                          </p:cTn>
                        </p:par>
                      </p:childTnLst>
                    </p:cTn>
                  </p:par>
                  <p:par>
                    <p:cTn id="116" fill="hold">
                      <p:stCondLst>
                        <p:cond delay="indefinite"/>
                      </p:stCondLst>
                      <p:childTnLst>
                        <p:par>
                          <p:cTn id="117" fill="hold">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2411550"/>
                                        </p:tgtEl>
                                        <p:attrNameLst>
                                          <p:attrName>style.visibility</p:attrName>
                                        </p:attrNameLst>
                                      </p:cBhvr>
                                      <p:to>
                                        <p:strVal val="visible"/>
                                      </p:to>
                                    </p:set>
                                    <p:animEffect transition="in" filter="dissolve">
                                      <p:cBhvr>
                                        <p:cTn id="120" dur="500"/>
                                        <p:tgtEl>
                                          <p:spTgt spid="2411550"/>
                                        </p:tgtEl>
                                      </p:cBhvr>
                                    </p:animEffect>
                                  </p:childTnLst>
                                  <p:subTnLst>
                                    <p:set>
                                      <p:cBhvr override="childStyle">
                                        <p:cTn dur="1" fill="hold" display="0" masterRel="nextClick" afterEffect="1"/>
                                        <p:tgtEl>
                                          <p:spTgt spid="2411550"/>
                                        </p:tgtEl>
                                        <p:attrNameLst>
                                          <p:attrName>style.visibility</p:attrName>
                                        </p:attrNameLst>
                                      </p:cBhvr>
                                      <p:to>
                                        <p:strVal val="hidden"/>
                                      </p:to>
                                    </p:set>
                                  </p:sub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2411551"/>
                                        </p:tgtEl>
                                        <p:attrNameLst>
                                          <p:attrName>style.visibility</p:attrName>
                                        </p:attrNameLst>
                                      </p:cBhvr>
                                      <p:to>
                                        <p:strVal val="visible"/>
                                      </p:to>
                                    </p:set>
                                    <p:animEffect transition="in" filter="dissolve">
                                      <p:cBhvr>
                                        <p:cTn id="125" dur="500"/>
                                        <p:tgtEl>
                                          <p:spTgt spid="2411551"/>
                                        </p:tgtEl>
                                      </p:cBhvr>
                                    </p:animEffect>
                                  </p:childTnLst>
                                  <p:subTnLst>
                                    <p:set>
                                      <p:cBhvr override="childStyle">
                                        <p:cTn dur="1" fill="hold" display="0" masterRel="nextClick" afterEffect="1"/>
                                        <p:tgtEl>
                                          <p:spTgt spid="2411551"/>
                                        </p:tgtEl>
                                        <p:attrNameLst>
                                          <p:attrName>style.visibility</p:attrName>
                                        </p:attrNameLst>
                                      </p:cBhvr>
                                      <p:to>
                                        <p:strVal val="hidden"/>
                                      </p:to>
                                    </p:set>
                                  </p:sub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grpId="0" nodeType="clickEffect">
                                  <p:stCondLst>
                                    <p:cond delay="0"/>
                                  </p:stCondLst>
                                  <p:childTnLst>
                                    <p:set>
                                      <p:cBhvr>
                                        <p:cTn id="129" dur="1" fill="hold">
                                          <p:stCondLst>
                                            <p:cond delay="0"/>
                                          </p:stCondLst>
                                        </p:cTn>
                                        <p:tgtEl>
                                          <p:spTgt spid="2411532"/>
                                        </p:tgtEl>
                                        <p:attrNameLst>
                                          <p:attrName>style.visibility</p:attrName>
                                        </p:attrNameLst>
                                      </p:cBhvr>
                                      <p:to>
                                        <p:strVal val="visible"/>
                                      </p:to>
                                    </p:set>
                                    <p:animEffect transition="in" filter="wipe(left)">
                                      <p:cBhvr>
                                        <p:cTn id="130" dur="500"/>
                                        <p:tgtEl>
                                          <p:spTgt spid="2411532"/>
                                        </p:tgtEl>
                                      </p:cBhvr>
                                    </p:animEffect>
                                  </p:childTnLst>
                                </p:cTn>
                              </p:par>
                            </p:childTnLst>
                          </p:cTn>
                        </p:par>
                        <p:par>
                          <p:cTn id="131" fill="hold">
                            <p:stCondLst>
                              <p:cond delay="500"/>
                            </p:stCondLst>
                            <p:childTnLst>
                              <p:par>
                                <p:cTn id="132" presetID="22" presetClass="entr" presetSubtype="8" fill="hold" grpId="0" nodeType="afterEffect">
                                  <p:stCondLst>
                                    <p:cond delay="0"/>
                                  </p:stCondLst>
                                  <p:childTnLst>
                                    <p:set>
                                      <p:cBhvr>
                                        <p:cTn id="133" dur="1" fill="hold">
                                          <p:stCondLst>
                                            <p:cond delay="0"/>
                                          </p:stCondLst>
                                        </p:cTn>
                                        <p:tgtEl>
                                          <p:spTgt spid="2411533"/>
                                        </p:tgtEl>
                                        <p:attrNameLst>
                                          <p:attrName>style.visibility</p:attrName>
                                        </p:attrNameLst>
                                      </p:cBhvr>
                                      <p:to>
                                        <p:strVal val="visible"/>
                                      </p:to>
                                    </p:set>
                                    <p:animEffect transition="in" filter="wipe(left)">
                                      <p:cBhvr>
                                        <p:cTn id="134" dur="500"/>
                                        <p:tgtEl>
                                          <p:spTgt spid="2411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1522" grpId="0" autoUpdateAnimBg="0"/>
      <p:bldP spid="2411523" grpId="0" animBg="1" autoUpdateAnimBg="0"/>
      <p:bldP spid="2411524" grpId="0" animBg="1" autoUpdateAnimBg="0"/>
      <p:bldP spid="2411525" grpId="0" animBg="1"/>
      <p:bldP spid="2411526" grpId="0" animBg="1" autoUpdateAnimBg="0"/>
      <p:bldP spid="2411527" grpId="0" animBg="1" autoUpdateAnimBg="0"/>
      <p:bldP spid="2411528" grpId="0" animBg="1" autoUpdateAnimBg="0"/>
      <p:bldP spid="2411529" grpId="0" animBg="1"/>
      <p:bldP spid="2411530" grpId="0" animBg="1"/>
      <p:bldP spid="2411531" grpId="0" animBg="1"/>
      <p:bldP spid="2411532" grpId="0" animBg="1"/>
      <p:bldP spid="2411533" grpId="0" animBg="1"/>
      <p:bldP spid="2411534" grpId="0" animBg="1" autoUpdateAnimBg="0"/>
      <p:bldP spid="2411535" grpId="0" animBg="1"/>
      <p:bldP spid="2411536" grpId="0" animBg="1" autoUpdateAnimBg="0"/>
      <p:bldP spid="2411537" grpId="0" animBg="1"/>
      <p:bldP spid="2411538" grpId="0" animBg="1" autoUpdateAnimBg="0"/>
      <p:bldP spid="2411539" grpId="0" animBg="1" autoUpdateAnimBg="0"/>
      <p:bldP spid="2411540" grpId="0" animBg="1"/>
      <p:bldP spid="2411541" grpId="0" animBg="1"/>
      <p:bldP spid="2411542" grpId="0" autoUpdateAnimBg="0"/>
      <p:bldP spid="2411543" grpId="0" autoUpdateAnimBg="0"/>
      <p:bldP spid="2411544" grpId="0" autoUpdateAnimBg="0"/>
      <p:bldP spid="2411545" grpId="0" autoUpdateAnimBg="0"/>
      <p:bldP spid="2411546" grpId="0" autoUpdateAnimBg="0"/>
      <p:bldP spid="2411547" grpId="0" autoUpdateAnimBg="0"/>
      <p:bldP spid="2411548" grpId="0" autoUpdateAnimBg="0"/>
      <p:bldP spid="2411549" grpId="0" autoUpdateAnimBg="0"/>
      <p:bldP spid="2411550" grpId="0" autoUpdateAnimBg="0"/>
      <p:bldP spid="241155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pPr>
              <a:defRPr/>
            </a:pPr>
            <a:fld id="{3F102CC6-8D65-4326-AAB9-065CE25E4F1D}" type="slidenum">
              <a:rPr lang="en-US" altLang="zh-TW"/>
              <a:pPr>
                <a:defRPr/>
              </a:pPr>
              <a:t>8</a:t>
            </a:fld>
            <a:endParaRPr lang="en-US" altLang="zh-TW"/>
          </a:p>
        </p:txBody>
      </p:sp>
      <p:sp>
        <p:nvSpPr>
          <p:cNvPr id="14340" name="Line 2"/>
          <p:cNvSpPr>
            <a:spLocks noChangeShapeType="1"/>
          </p:cNvSpPr>
          <p:nvPr/>
        </p:nvSpPr>
        <p:spPr bwMode="auto">
          <a:xfrm>
            <a:off x="381000" y="582613"/>
            <a:ext cx="8458200" cy="0"/>
          </a:xfrm>
          <a:prstGeom prst="line">
            <a:avLst/>
          </a:prstGeom>
          <a:noFill/>
          <a:ln w="57150" cmpd="thinThick">
            <a:solidFill>
              <a:srgbClr val="FFFF00"/>
            </a:solidFill>
            <a:round/>
            <a:headEnd/>
            <a:tailEnd/>
          </a:ln>
        </p:spPr>
        <p:txBody>
          <a:bodyPr wrap="none" anchor="ctr"/>
          <a:lstStyle/>
          <a:p>
            <a:endParaRPr lang="zh-TW" altLang="en-US"/>
          </a:p>
        </p:txBody>
      </p:sp>
      <p:sp>
        <p:nvSpPr>
          <p:cNvPr id="14341" name="Text Box 3"/>
          <p:cNvSpPr txBox="1">
            <a:spLocks noChangeArrowheads="1"/>
          </p:cNvSpPr>
          <p:nvPr/>
        </p:nvSpPr>
        <p:spPr bwMode="auto">
          <a:xfrm>
            <a:off x="304800" y="0"/>
            <a:ext cx="8804275" cy="579438"/>
          </a:xfrm>
          <a:prstGeom prst="rect">
            <a:avLst/>
          </a:prstGeom>
          <a:noFill/>
          <a:ln w="9525">
            <a:noFill/>
            <a:miter lim="800000"/>
            <a:headEnd/>
            <a:tailEnd/>
          </a:ln>
        </p:spPr>
        <p:txBody>
          <a:bodyPr wrap="none">
            <a:spAutoFit/>
          </a:bodyPr>
          <a:lstStyle/>
          <a:p>
            <a:pPr algn="l"/>
            <a:r>
              <a:rPr lang="en-US" altLang="zh-TW" sz="3200" b="1">
                <a:solidFill>
                  <a:srgbClr val="FFFF00"/>
                </a:solidFill>
                <a:ea typeface="標楷體" pitchFamily="65" charset="-120"/>
                <a:sym typeface="Wingdings" pitchFamily="2" charset="2"/>
              </a:rPr>
              <a:t> </a:t>
            </a:r>
            <a:r>
              <a:rPr lang="zh-TW" altLang="en-US" sz="3200" b="1">
                <a:solidFill>
                  <a:srgbClr val="FFFF00"/>
                </a:solidFill>
                <a:ea typeface="標楷體" pitchFamily="65" charset="-120"/>
                <a:sym typeface="Wingdings" pitchFamily="2" charset="2"/>
              </a:rPr>
              <a:t>規劃結果</a:t>
            </a:r>
            <a:r>
              <a:rPr lang="zh-TW" altLang="zh-TW" sz="3200" b="1">
                <a:solidFill>
                  <a:srgbClr val="FFFF00"/>
                </a:solidFill>
                <a:ea typeface="標楷體" pitchFamily="65" charset="-120"/>
              </a:rPr>
              <a:t>：</a:t>
            </a:r>
            <a:r>
              <a:rPr lang="en-US" altLang="zh-TW" sz="3200" b="1">
                <a:solidFill>
                  <a:srgbClr val="FFFF00"/>
                </a:solidFill>
                <a:ea typeface="標楷體" pitchFamily="65" charset="-120"/>
              </a:rPr>
              <a:t>( </a:t>
            </a:r>
            <a:r>
              <a:rPr lang="zh-TW" altLang="zh-TW" sz="3200" b="1">
                <a:solidFill>
                  <a:srgbClr val="FFFF00"/>
                </a:solidFill>
                <a:ea typeface="標楷體" pitchFamily="65" charset="-120"/>
              </a:rPr>
              <a:t>IS +</a:t>
            </a:r>
            <a:r>
              <a:rPr lang="en-US" altLang="zh-TW" sz="3200" b="1">
                <a:solidFill>
                  <a:srgbClr val="FFFF00"/>
                </a:solidFill>
                <a:ea typeface="標楷體" pitchFamily="65" charset="-120"/>
              </a:rPr>
              <a:t> IT + IM ) </a:t>
            </a:r>
            <a:r>
              <a:rPr lang="zh-TW" altLang="zh-TW" sz="3200" b="1">
                <a:solidFill>
                  <a:srgbClr val="FFFF00"/>
                </a:solidFill>
                <a:ea typeface="標楷體" pitchFamily="65" charset="-120"/>
              </a:rPr>
              <a:t>Strategy資訊架構</a:t>
            </a:r>
            <a:endParaRPr lang="zh-TW" altLang="en-US" sz="3200" b="1">
              <a:solidFill>
                <a:srgbClr val="FFFF00"/>
              </a:solidFill>
              <a:ea typeface="標楷體" pitchFamily="65" charset="-120"/>
            </a:endParaRPr>
          </a:p>
        </p:txBody>
      </p:sp>
      <p:graphicFrame>
        <p:nvGraphicFramePr>
          <p:cNvPr id="1530884" name="Object 4"/>
          <p:cNvGraphicFramePr>
            <a:graphicFrameLocks noChangeAspect="1"/>
          </p:cNvGraphicFramePr>
          <p:nvPr/>
        </p:nvGraphicFramePr>
        <p:xfrm>
          <a:off x="228600" y="735013"/>
          <a:ext cx="8610600" cy="5943600"/>
        </p:xfrm>
        <a:graphic>
          <a:graphicData uri="http://schemas.openxmlformats.org/presentationml/2006/ole">
            <mc:AlternateContent xmlns:mc="http://schemas.openxmlformats.org/markup-compatibility/2006">
              <mc:Choice xmlns:v="urn:schemas-microsoft-com:vml" Requires="v">
                <p:oleObj spid="_x0000_s1027" name="簡報" r:id="rId3" imgW="2535797" imgH="1901998" progId="PowerPoint.Show.8">
                  <p:embed/>
                </p:oleObj>
              </mc:Choice>
              <mc:Fallback>
                <p:oleObj name="簡報" r:id="rId3" imgW="2535797" imgH="1901998" progId="PowerPoint.Show.8">
                  <p:embed/>
                  <p:pic>
                    <p:nvPicPr>
                      <p:cNvPr id="153088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735013"/>
                        <a:ext cx="8610600" cy="59436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4342" name="Picture 5" descr="j0254419"/>
          <p:cNvPicPr>
            <a:picLocks noChangeAspect="1" noChangeArrowheads="1" noCrop="1"/>
          </p:cNvPicPr>
          <p:nvPr/>
        </p:nvPicPr>
        <p:blipFill>
          <a:blip r:embed="rId5"/>
          <a:srcRect/>
          <a:stretch>
            <a:fillRect/>
          </a:stretch>
        </p:blipFill>
        <p:spPr bwMode="auto">
          <a:xfrm>
            <a:off x="323850" y="5187950"/>
            <a:ext cx="2016125" cy="1335088"/>
          </a:xfrm>
          <a:prstGeom prst="rect">
            <a:avLst/>
          </a:prstGeom>
          <a:noFill/>
          <a:ln w="9525">
            <a:noFill/>
            <a:miter lim="800000"/>
            <a:headEnd/>
            <a:tailEnd/>
          </a:ln>
        </p:spPr>
      </p:pic>
    </p:spTree>
    <p:extLst>
      <p:ext uri="{BB962C8B-B14F-4D97-AF65-F5344CB8AC3E}">
        <p14:creationId xmlns:p14="http://schemas.microsoft.com/office/powerpoint/2010/main" val="209501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530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6</TotalTime>
  <Words>1645</Words>
  <Application>Microsoft Office PowerPoint</Application>
  <PresentationFormat>如螢幕大小 (4:3)</PresentationFormat>
  <Paragraphs>214</Paragraphs>
  <Slides>8</Slides>
  <Notes>0</Notes>
  <HiddenSlides>0</HiddenSlides>
  <MMClips>0</MMClips>
  <ScaleCrop>false</ScaleCrop>
  <HeadingPairs>
    <vt:vector size="8" baseType="variant">
      <vt:variant>
        <vt:lpstr>使用字型</vt:lpstr>
      </vt:variant>
      <vt:variant>
        <vt:i4>6</vt:i4>
      </vt:variant>
      <vt:variant>
        <vt:lpstr>佈景主題</vt:lpstr>
      </vt:variant>
      <vt:variant>
        <vt:i4>1</vt:i4>
      </vt:variant>
      <vt:variant>
        <vt:lpstr>內嵌 OLE 伺服程式</vt:lpstr>
      </vt:variant>
      <vt:variant>
        <vt:i4>1</vt:i4>
      </vt:variant>
      <vt:variant>
        <vt:lpstr>投影片標題</vt:lpstr>
      </vt:variant>
      <vt:variant>
        <vt:i4>8</vt:i4>
      </vt:variant>
    </vt:vector>
  </HeadingPairs>
  <TitlesOfParts>
    <vt:vector size="16" baseType="lpstr">
      <vt:lpstr>Monotype Sorts</vt:lpstr>
      <vt:lpstr>標楷體</vt:lpstr>
      <vt:lpstr>Arial</vt:lpstr>
      <vt:lpstr>Symbol</vt:lpstr>
      <vt:lpstr>Times New Roman</vt:lpstr>
      <vt:lpstr>Wingdings</vt:lpstr>
      <vt:lpstr>教學目標</vt:lpstr>
      <vt:lpstr>簡報</vt:lpstr>
      <vt:lpstr>PowerPoint 簡報</vt:lpstr>
      <vt:lpstr>PowerPoint 簡報</vt:lpstr>
      <vt:lpstr>PowerPoint 簡報</vt:lpstr>
      <vt:lpstr>PowerPoint 簡報</vt:lpstr>
      <vt:lpstr>PowerPoint 簡報</vt:lpstr>
      <vt:lpstr>PowerPoint 簡報</vt:lpstr>
      <vt:lpstr>策略資訊系統規劃的範疇</vt:lpstr>
      <vt:lpstr>PowerPoint 簡報</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Your User Name</dc:creator>
  <cp:lastModifiedBy>李國光</cp:lastModifiedBy>
  <cp:revision>4</cp:revision>
  <dcterms:created xsi:type="dcterms:W3CDTF">2010-07-17T03:14:40Z</dcterms:created>
  <dcterms:modified xsi:type="dcterms:W3CDTF">2020-03-09T03:41:22Z</dcterms:modified>
</cp:coreProperties>
</file>